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  <p:sldMasterId id="2147483697" r:id="rId2"/>
  </p:sldMasterIdLst>
  <p:notesMasterIdLst>
    <p:notesMasterId r:id="rId19"/>
  </p:notesMasterIdLst>
  <p:sldIdLst>
    <p:sldId id="397" r:id="rId3"/>
    <p:sldId id="399" r:id="rId4"/>
    <p:sldId id="405" r:id="rId5"/>
    <p:sldId id="400" r:id="rId6"/>
    <p:sldId id="424" r:id="rId7"/>
    <p:sldId id="426" r:id="rId8"/>
    <p:sldId id="429" r:id="rId9"/>
    <p:sldId id="430" r:id="rId10"/>
    <p:sldId id="431" r:id="rId11"/>
    <p:sldId id="404" r:id="rId12"/>
    <p:sldId id="408" r:id="rId13"/>
    <p:sldId id="409" r:id="rId14"/>
    <p:sldId id="433" r:id="rId15"/>
    <p:sldId id="434" r:id="rId16"/>
    <p:sldId id="435" r:id="rId17"/>
    <p:sldId id="394" r:id="rId18"/>
  </p:sldIdLst>
  <p:sldSz cx="12192000" cy="6858000"/>
  <p:notesSz cx="6761163" cy="98821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069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E9EDF4"/>
    <a:srgbClr val="3E6CA4"/>
    <a:srgbClr val="55961A"/>
    <a:srgbClr val="64B21E"/>
    <a:srgbClr val="5AD416"/>
    <a:srgbClr val="00297A"/>
    <a:srgbClr val="D0D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783" autoAdjust="0"/>
    <p:restoredTop sz="90598" autoAdjust="0"/>
  </p:normalViewPr>
  <p:slideViewPr>
    <p:cSldViewPr>
      <p:cViewPr>
        <p:scale>
          <a:sx n="70" d="100"/>
          <a:sy n="70" d="100"/>
        </p:scale>
        <p:origin x="-2514" y="-1116"/>
      </p:cViewPr>
      <p:guideLst>
        <p:guide orient="horz" pos="2069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/>
          <a:lstStyle/>
          <a:p>
            <a:pPr>
              <a:defRPr sz="200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Динамика </a:t>
            </a:r>
            <a:br>
              <a:rPr lang="ru-RU" sz="14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численности детей-инвалидов за 5 лет </a:t>
            </a:r>
            <a:br>
              <a:rPr lang="ru-RU" sz="14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(по состоянию на 1 июня)</a:t>
            </a:r>
            <a:endParaRPr lang="en-US" sz="14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487914965465067"/>
          <c:y val="8.0065942329383868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820171414645685"/>
          <c:y val="0.35268140546794435"/>
          <c:w val="0.64143578889495911"/>
          <c:h val="0.53583415075831886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5</c:v>
                </c:pt>
              </c:strCache>
            </c:strRef>
          </c:tx>
          <c:spPr>
            <a:ln>
              <a:solidFill>
                <a:schemeClr val="accent2"/>
              </a:solidFill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15.4</c:v>
                </c:pt>
                <c:pt idx="1">
                  <c:v>16.3</c:v>
                </c:pt>
                <c:pt idx="2">
                  <c:v>16.8</c:v>
                </c:pt>
                <c:pt idx="3">
                  <c:v>17.5</c:v>
                </c:pt>
                <c:pt idx="4">
                  <c:v>18.100000000000001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>
              <a:solidFill>
                <a:schemeClr val="tx1"/>
              </a:solidFill>
            </a:ln>
          </c:spPr>
        </c:dropLines>
        <c:upDownBars>
          <c:gapWidth val="75"/>
          <c:upBars/>
          <c:downBars/>
        </c:upDownBars>
        <c:marker val="1"/>
        <c:smooth val="0"/>
        <c:axId val="36833152"/>
        <c:axId val="36834688"/>
      </c:lineChart>
      <c:catAx>
        <c:axId val="36833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100" b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6834688"/>
        <c:crosses val="autoZero"/>
        <c:auto val="1"/>
        <c:lblAlgn val="ctr"/>
        <c:lblOffset val="100"/>
        <c:noMultiLvlLbl val="0"/>
      </c:catAx>
      <c:valAx>
        <c:axId val="36834688"/>
        <c:scaling>
          <c:orientation val="minMax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 sz="1800" b="0">
                    <a:solidFill>
                      <a:schemeClr val="tx1"/>
                    </a:solidFill>
                    <a:latin typeface="+mn-lt"/>
                  </a:defRPr>
                </a:pPr>
                <a:r>
                  <a:rPr lang="ru-RU" sz="1400" b="1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Times New Roman" pitchFamily="18" charset="0"/>
                  </a:rPr>
                  <a:t>Тыс. чел.</a:t>
                </a:r>
                <a:endParaRPr lang="ru-RU" sz="1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Times New Roman" pitchFamily="18" charset="0"/>
                </a:endParaRPr>
              </a:p>
            </c:rich>
          </c:tx>
          <c:layout>
            <c:manualLayout>
              <c:xMode val="edge"/>
              <c:yMode val="edge"/>
              <c:x val="0"/>
              <c:y val="0.21716187684980764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 b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6833152"/>
        <c:crosses val="autoZero"/>
        <c:crossBetween val="between"/>
      </c:valAx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4109"/>
          </a:xfrm>
          <a:prstGeom prst="rect">
            <a:avLst/>
          </a:prstGeom>
        </p:spPr>
        <p:txBody>
          <a:bodyPr vert="horz" lIns="90663" tIns="45331" rIns="90663" bIns="4533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4109"/>
          </a:xfrm>
          <a:prstGeom prst="rect">
            <a:avLst/>
          </a:prstGeom>
        </p:spPr>
        <p:txBody>
          <a:bodyPr vert="horz" lIns="90663" tIns="45331" rIns="90663" bIns="45331" rtlCol="0"/>
          <a:lstStyle>
            <a:lvl1pPr algn="r">
              <a:defRPr sz="1200"/>
            </a:lvl1pPr>
          </a:lstStyle>
          <a:p>
            <a:fld id="{5AC913FD-D0C6-4672-B185-A9EE7EBEEA17}" type="datetimeFigureOut">
              <a:rPr lang="ru-RU" smtClean="0"/>
              <a:pPr/>
              <a:t>13.09.2022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1363"/>
            <a:ext cx="6586537" cy="37052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663" tIns="45331" rIns="90663" bIns="45331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694039"/>
            <a:ext cx="5408930" cy="4446985"/>
          </a:xfrm>
          <a:prstGeom prst="rect">
            <a:avLst/>
          </a:prstGeom>
        </p:spPr>
        <p:txBody>
          <a:bodyPr vert="horz" lIns="90663" tIns="45331" rIns="90663" bIns="45331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86363"/>
            <a:ext cx="2929837" cy="494109"/>
          </a:xfrm>
          <a:prstGeom prst="rect">
            <a:avLst/>
          </a:prstGeom>
        </p:spPr>
        <p:txBody>
          <a:bodyPr vert="horz" lIns="90663" tIns="45331" rIns="90663" bIns="4533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386363"/>
            <a:ext cx="2929837" cy="494109"/>
          </a:xfrm>
          <a:prstGeom prst="rect">
            <a:avLst/>
          </a:prstGeom>
        </p:spPr>
        <p:txBody>
          <a:bodyPr vert="horz" lIns="90663" tIns="45331" rIns="90663" bIns="45331" rtlCol="0" anchor="b"/>
          <a:lstStyle>
            <a:lvl1pPr algn="r">
              <a:defRPr sz="1200"/>
            </a:lvl1pPr>
          </a:lstStyle>
          <a:p>
            <a:fld id="{E9C035B0-54A2-4E78-88C1-121D72FF21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91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7313" y="741363"/>
            <a:ext cx="6586537" cy="37052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E16CE6-4086-4FD8-97F0-D2FA962357B6}" type="slidenum">
              <a:rPr lang="en-ID" smtClean="0"/>
              <a:t>3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47168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EA824A-ECAA-4660-A371-1DD77E95C13F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33970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E16CE6-4086-4FD8-97F0-D2FA962357B6}" type="slidenum">
              <a:rPr lang="en-ID" smtClean="0"/>
              <a:t>8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6515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EA824A-ECAA-4660-A371-1DD77E95C13F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4756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59FE40-05AD-4E56-8AC6-79D1587206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18DC8-D69B-4DD4-B705-BAB4D558220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13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105FB-8F6F-4AB0-98BB-C8F385EFA86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C4B0C-5B1C-4D2D-BC6C-401DA1BA2BE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32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5226D-37F7-4585-B0E5-998238FB0C0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BA8B8-A5A1-467E-AAA9-A273952E328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82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093A6-9610-4AF9-BB23-F99CF3DC7FC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667C9F-1080-49F1-986A-A423980F463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007663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918979-D14E-4C47-AD94-60944B683CE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62174D-2F66-4F64-91C2-FEA3FE60D7D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140235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716C2-1827-4C7E-A904-6C260EC7E7F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7A3B4E-BA3A-4A69-871C-B894212FA61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396890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ACF774-B33C-4227-A9E5-D95F23CD258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8FC097-96BE-4488-94AE-8E6B12F1C7A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496449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D1C42F-0B19-4A2D-ADAD-C1E2A71C63E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1BD8DF-7388-488A-9FA3-38F38833B8B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633750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DA635-38A4-4BF1-BC9D-89332D2821F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EDA3E0-C8AF-49C4-918F-D4CED5BE9EA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001642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A2D088-C261-4E1D-8BE0-0BFDC322BAC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F252F4-FE7A-4E14-87CA-32215DC7488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025685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F3415C-8882-4F4D-BB54-43A107C9EE9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F8CD14-A333-413B-B51E-3C58F01A2A4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10367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C464E-0AD6-4415-BA10-97E2DFF164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203EE-5A49-4316-A1E6-2B88028E4D4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39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C9D6F-85C3-4E74-97E4-2EECA355579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37E00B-0F8F-487C-84C3-91795DA8715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743234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920378-C537-466F-B4FF-C1317CB0974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57D7E0-C18C-4064-B537-380BB794AC8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437166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C87CDD-5B01-4CA1-B4F1-0ED29263788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7017A9-DB6E-4222-BEF5-EA8C28CAAE2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121657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7DBAE8FD-D0C7-4F7B-80C2-AD0946BB815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0392" y="544832"/>
            <a:ext cx="5079720" cy="5707235"/>
          </a:xfrm>
          <a:custGeom>
            <a:avLst/>
            <a:gdLst>
              <a:gd name="connsiteX0" fmla="*/ 4434977 w 5079720"/>
              <a:gd name="connsiteY0" fmla="*/ 4027600 h 5707235"/>
              <a:gd name="connsiteX1" fmla="*/ 4409774 w 5079720"/>
              <a:gd name="connsiteY1" fmla="*/ 4101752 h 5707235"/>
              <a:gd name="connsiteX2" fmla="*/ 4024656 w 5079720"/>
              <a:gd name="connsiteY2" fmla="*/ 4761393 h 5707235"/>
              <a:gd name="connsiteX3" fmla="*/ 663773 w 5079720"/>
              <a:gd name="connsiteY3" fmla="*/ 5297405 h 5707235"/>
              <a:gd name="connsiteX4" fmla="*/ 491053 w 5079720"/>
              <a:gd name="connsiteY4" fmla="*/ 5171990 h 5707235"/>
              <a:gd name="connsiteX5" fmla="*/ 3626853 w 5079720"/>
              <a:gd name="connsiteY5" fmla="*/ 586535 h 5707235"/>
              <a:gd name="connsiteX6" fmla="*/ 3703006 w 5079720"/>
              <a:gd name="connsiteY6" fmla="*/ 621167 h 5707235"/>
              <a:gd name="connsiteX7" fmla="*/ 4133876 w 5079720"/>
              <a:gd name="connsiteY7" fmla="*/ 902247 h 5707235"/>
              <a:gd name="connsiteX8" fmla="*/ 4982200 w 5079720"/>
              <a:gd name="connsiteY8" fmla="*/ 3578618 h 5707235"/>
              <a:gd name="connsiteX9" fmla="*/ 4927440 w 5079720"/>
              <a:gd name="connsiteY9" fmla="*/ 3739730 h 5707235"/>
              <a:gd name="connsiteX10" fmla="*/ 983516 w 5079720"/>
              <a:gd name="connsiteY10" fmla="*/ 4884120 h 5707235"/>
              <a:gd name="connsiteX11" fmla="*/ 945844 w 5079720"/>
              <a:gd name="connsiteY11" fmla="*/ 4856766 h 5707235"/>
              <a:gd name="connsiteX12" fmla="*/ 281522 w 5079720"/>
              <a:gd name="connsiteY12" fmla="*/ 1716360 h 5707235"/>
              <a:gd name="connsiteX13" fmla="*/ 392940 w 5079720"/>
              <a:gd name="connsiteY13" fmla="*/ 1524904 h 5707235"/>
              <a:gd name="connsiteX14" fmla="*/ 3192580 w 5079720"/>
              <a:gd name="connsiteY14" fmla="*/ 389 h 5707235"/>
              <a:gd name="connsiteX15" fmla="*/ 4169900 w 5079720"/>
              <a:gd name="connsiteY15" fmla="*/ 177482 h 5707235"/>
              <a:gd name="connsiteX16" fmla="*/ 4322518 w 5079720"/>
              <a:gd name="connsiteY16" fmla="*/ 246889 h 5707235"/>
              <a:gd name="connsiteX17" fmla="*/ 1088605 w 5079720"/>
              <a:gd name="connsiteY17" fmla="*/ 1185258 h 5707235"/>
              <a:gd name="connsiteX18" fmla="*/ 1105495 w 5079720"/>
              <a:gd name="connsiteY18" fmla="*/ 1156236 h 5707235"/>
              <a:gd name="connsiteX19" fmla="*/ 1258266 w 5079720"/>
              <a:gd name="connsiteY19" fmla="*/ 945844 h 5707235"/>
              <a:gd name="connsiteX20" fmla="*/ 3192580 w 5079720"/>
              <a:gd name="connsiteY20" fmla="*/ 389 h 5707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079720" h="5707235">
                <a:moveTo>
                  <a:pt x="4434977" y="4027600"/>
                </a:moveTo>
                <a:lnTo>
                  <a:pt x="4409774" y="4101752"/>
                </a:lnTo>
                <a:cubicBezTo>
                  <a:pt x="4317805" y="4334067"/>
                  <a:pt x="4189722" y="4556640"/>
                  <a:pt x="4024656" y="4761393"/>
                </a:cubicBezTo>
                <a:cubicBezTo>
                  <a:pt x="3199326" y="5785152"/>
                  <a:pt x="1742447" y="5999943"/>
                  <a:pt x="663773" y="5297405"/>
                </a:cubicBezTo>
                <a:lnTo>
                  <a:pt x="491053" y="5171990"/>
                </a:lnTo>
                <a:close/>
                <a:moveTo>
                  <a:pt x="3626853" y="586535"/>
                </a:moveTo>
                <a:lnTo>
                  <a:pt x="3703006" y="621167"/>
                </a:lnTo>
                <a:cubicBezTo>
                  <a:pt x="3852954" y="698595"/>
                  <a:pt x="3997375" y="792203"/>
                  <a:pt x="4133876" y="902247"/>
                </a:cubicBezTo>
                <a:cubicBezTo>
                  <a:pt x="4952885" y="1562510"/>
                  <a:pt x="5254152" y="2626965"/>
                  <a:pt x="4982200" y="3578618"/>
                </a:cubicBezTo>
                <a:lnTo>
                  <a:pt x="4927440" y="3739730"/>
                </a:lnTo>
                <a:lnTo>
                  <a:pt x="983516" y="4884120"/>
                </a:lnTo>
                <a:lnTo>
                  <a:pt x="945844" y="4856766"/>
                </a:lnTo>
                <a:cubicBezTo>
                  <a:pt x="-9665" y="4086459"/>
                  <a:pt x="-260473" y="2766001"/>
                  <a:pt x="281522" y="1716360"/>
                </a:cubicBezTo>
                <a:lnTo>
                  <a:pt x="392940" y="1524904"/>
                </a:lnTo>
                <a:close/>
                <a:moveTo>
                  <a:pt x="3192580" y="389"/>
                </a:moveTo>
                <a:cubicBezTo>
                  <a:pt x="3522846" y="-5372"/>
                  <a:pt x="3855307" y="52942"/>
                  <a:pt x="4169900" y="177482"/>
                </a:cubicBezTo>
                <a:lnTo>
                  <a:pt x="4322518" y="246889"/>
                </a:lnTo>
                <a:lnTo>
                  <a:pt x="1088605" y="1185258"/>
                </a:lnTo>
                <a:lnTo>
                  <a:pt x="1105495" y="1156236"/>
                </a:lnTo>
                <a:cubicBezTo>
                  <a:pt x="1152330" y="1084325"/>
                  <a:pt x="1203243" y="1014094"/>
                  <a:pt x="1258266" y="945844"/>
                </a:cubicBezTo>
                <a:cubicBezTo>
                  <a:pt x="1750024" y="335853"/>
                  <a:pt x="2465993" y="13062"/>
                  <a:pt x="3192580" y="38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85684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FA08A7-6D8D-4636-B845-1D0DFA53E4D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28155-2C58-4376-9E9F-B37F8CBA56B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35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BAC78-499E-4754-9BE2-C1A52414E01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A2EFB-B466-4B93-8DD8-6B8D17B459B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36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4C26A-1E1C-41A3-A314-EDA5E0868D1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2DFC3-A927-4FD5-998D-5FEF529FDCD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91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9B0D98-2D5B-4524-9224-D9A7BCD26BE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E66FA-4276-447F-A3C7-9121683CB17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2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89B3A-27FE-46A5-93A2-569807B4762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ECE58-DD8F-41A7-82C0-941C977FA5B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77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B5A4E6-C319-40D8-A013-ADC9CE5F6C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671D5-AFD1-4600-87B8-EC0E16363BA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26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A9EC3-8F2A-441F-92ED-8343FE643AA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6B163-F42F-4558-B02B-D3FE9013614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05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447C2EE-1A9C-45A3-BC42-EFAC50FE78F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13.09.2022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BC122BA-4C5C-4491-A08D-C4920A45C1F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881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504ECDE-C8B4-4535-86B3-D59AF1924DF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A72950F-00E4-4024-BA8A-FB1174BACEEF}" type="slidenum">
              <a:rPr lang="ru-RU" altLang="ru-RU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558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5" Type="http://schemas.openxmlformats.org/officeDocument/2006/relationships/chart" Target="../charts/chart1.xml"/><Relationship Id="rId4" Type="http://schemas.openxmlformats.org/officeDocument/2006/relationships/image" Target="../media/image47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5" Type="http://schemas.openxmlformats.org/officeDocument/2006/relationships/image" Target="../media/image23.pn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Relationship Id="rId1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39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22.jpeg"/><Relationship Id="rId9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7581" y="4373977"/>
            <a:ext cx="4316492" cy="1544724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6269516" y="5058152"/>
            <a:ext cx="337412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1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МИНИСТР СЕМЬИ, ТРУДА И СОЦИАЛЬНОЙ ЗАЩИТЫ НАСЕЛЕНИЯ РЕСПУБЛИКИ БАШКОРТОСТАН</a:t>
            </a:r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5231905" y="4521689"/>
            <a:ext cx="431935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ИВАНОВА</a:t>
            </a:r>
          </a:p>
          <a:p>
            <a:pPr algn="ctr" eaLnBrk="1" hangingPunct="1"/>
            <a:r>
              <a:rPr lang="ru-RU" sz="1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ЛЕНАРА ХАКИМОВНА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492167" y="18864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МИНИСТЕРСТВО СЕМЬИ, ТРУДА И СОЦИАЛЬНОЙ ЗАЩИТЫ НАСЕЛЕНИЯ РЕСПУБЛИКИ БАШКОРТОСТАН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1621231" y="2283345"/>
            <a:ext cx="9014937" cy="1707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/>
            <a:r>
              <a:rPr lang="ru-RU" sz="2099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«О СОЗДАНИИ ОБЪЕКТОВ СОЦИАЛЬНОГО ОБСЛУЖИВАНИЯ ДЛЯ ПОЖИЛЫХ ГРАЖДАН И ИНВАЛИДОВ (ДЕТЕЙ  - ИНВАЛИДОВ) С ПРИВЛЕЧЕНИЕМ НЕГОСУДАРСТВЕННЫХ ОРГАНИЗАЦИЙ НА ТЕРРИТОРИЯХ МУНИЦИПАЛЬНЫХ ОБРАЗОВАНИЙ </a:t>
            </a:r>
          </a:p>
          <a:p>
            <a:pPr algn="ctr"/>
            <a:r>
              <a:rPr lang="ru-RU" sz="2099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РЕСПУБЛИКИ БАШКОРТОСТАН»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509" y="1739500"/>
            <a:ext cx="1133831" cy="124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83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" name="Объект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6959431"/>
              </p:ext>
            </p:extLst>
          </p:nvPr>
        </p:nvGraphicFramePr>
        <p:xfrm>
          <a:off x="3359696" y="1578306"/>
          <a:ext cx="4048647" cy="44295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5" name="Picture" r:id="rId3" imgW="6705720" imgH="7191720" progId="Word.Picture.8">
                  <p:embed/>
                </p:oleObj>
              </mc:Choice>
              <mc:Fallback>
                <p:oleObj name="Picture" r:id="rId3" imgW="6705720" imgH="719172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 b="11684"/>
                      <a:stretch>
                        <a:fillRect/>
                      </a:stretch>
                    </p:blipFill>
                    <p:spPr bwMode="auto">
                      <a:xfrm>
                        <a:off x="3359696" y="1578306"/>
                        <a:ext cx="4048647" cy="44295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24001" y="718835"/>
            <a:ext cx="138528" cy="276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62" tIns="34281" rIns="68562" bIns="34281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35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524001" y="718835"/>
            <a:ext cx="138528" cy="276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62" tIns="34281" rIns="68562" bIns="34281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350"/>
          </a:p>
        </p:txBody>
      </p:sp>
      <p:sp>
        <p:nvSpPr>
          <p:cNvPr id="20" name="Rectangle 7"/>
          <p:cNvSpPr>
            <a:spLocks noChangeArrowheads="1"/>
          </p:cNvSpPr>
          <p:nvPr/>
        </p:nvSpPr>
        <p:spPr bwMode="auto">
          <a:xfrm>
            <a:off x="1524001" y="718835"/>
            <a:ext cx="138528" cy="276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62" tIns="34281" rIns="68562" bIns="34281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350"/>
          </a:p>
        </p:txBody>
      </p:sp>
      <p:sp>
        <p:nvSpPr>
          <p:cNvPr id="22" name="Rectangle 11"/>
          <p:cNvSpPr>
            <a:spLocks noChangeArrowheads="1"/>
          </p:cNvSpPr>
          <p:nvPr/>
        </p:nvSpPr>
        <p:spPr bwMode="auto">
          <a:xfrm>
            <a:off x="1524001" y="718835"/>
            <a:ext cx="138528" cy="276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62" tIns="34281" rIns="68562" bIns="34281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350"/>
          </a:p>
        </p:txBody>
      </p:sp>
      <p:sp>
        <p:nvSpPr>
          <p:cNvPr id="39" name="Прямоугольник 38"/>
          <p:cNvSpPr/>
          <p:nvPr/>
        </p:nvSpPr>
        <p:spPr>
          <a:xfrm>
            <a:off x="1628026" y="234076"/>
            <a:ext cx="9107322" cy="623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25" b="1" dirty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РЕАБИЛИТАЦОННЫЕ ЦЕНТРЫ ДЛЯ ДЕТЕЙ И ПОДРОСТКОВ </a:t>
            </a:r>
            <a:br>
              <a:rPr lang="ru-RU" sz="1725" b="1" dirty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</a:br>
            <a:r>
              <a:rPr lang="ru-RU" sz="1725" b="1" dirty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С ОГРАНИЧЕННЫМИ ВОЗМОЖНОСТЯМИ ЗДОРОВЬЯ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1168922" y="1178195"/>
            <a:ext cx="195915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09" indent="-342809">
              <a:buFont typeface="Wingdings" pitchFamily="2" charset="2"/>
              <a:buChar char="q"/>
            </a:pPr>
            <a:r>
              <a:rPr lang="ru-RU" sz="2000" b="1" dirty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 центров </a:t>
            </a:r>
          </a:p>
          <a:p>
            <a:pPr marL="342809" indent="-342809">
              <a:buFont typeface="Wingdings" pitchFamily="2" charset="2"/>
              <a:buChar char="q"/>
            </a:pPr>
            <a:r>
              <a:rPr lang="ru-RU" sz="2000" b="1" dirty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городах:</a:t>
            </a:r>
          </a:p>
          <a:p>
            <a:r>
              <a:rPr lang="ru-RU" sz="2000" b="1" dirty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   Уфа (2)</a:t>
            </a:r>
          </a:p>
          <a:p>
            <a:pPr marL="342809" indent="-342809">
              <a:buFontTx/>
              <a:buChar char="-"/>
            </a:pPr>
            <a:r>
              <a:rPr lang="ru-RU" sz="2000" b="1" dirty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Белорецк</a:t>
            </a:r>
          </a:p>
          <a:p>
            <a:pPr marL="342809" indent="-342809">
              <a:buFontTx/>
              <a:buChar char="-"/>
            </a:pPr>
            <a:r>
              <a:rPr lang="ru-RU" sz="2000" b="1" dirty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Нефтекамск</a:t>
            </a:r>
          </a:p>
          <a:p>
            <a:pPr marL="342809" indent="-342809">
              <a:buFontTx/>
              <a:buChar char="-"/>
            </a:pPr>
            <a:r>
              <a:rPr lang="ru-RU" sz="2000" b="1" dirty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Кумертау</a:t>
            </a:r>
          </a:p>
          <a:p>
            <a:pPr marL="342809" indent="-342809">
              <a:buFont typeface="Wingdings" pitchFamily="2" charset="2"/>
              <a:buChar char="q"/>
            </a:pPr>
            <a:r>
              <a:rPr lang="ru-RU" sz="2000" b="1" dirty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19 филиалов </a:t>
            </a:r>
          </a:p>
          <a:p>
            <a:pPr marL="358775"/>
            <a:r>
              <a:rPr lang="ru-RU" sz="2000" b="1" dirty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городах </a:t>
            </a:r>
          </a:p>
          <a:p>
            <a:pPr marL="358775"/>
            <a:r>
              <a:rPr lang="ru-RU" sz="2000" b="1" dirty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районах</a:t>
            </a:r>
          </a:p>
        </p:txBody>
      </p:sp>
      <p:sp>
        <p:nvSpPr>
          <p:cNvPr id="36" name="Rectangle 15"/>
          <p:cNvSpPr>
            <a:spLocks noChangeArrowheads="1"/>
          </p:cNvSpPr>
          <p:nvPr/>
        </p:nvSpPr>
        <p:spPr bwMode="auto">
          <a:xfrm>
            <a:off x="1524001" y="718835"/>
            <a:ext cx="138528" cy="276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62" tIns="34281" rIns="68562" bIns="34281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350"/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1648490389"/>
              </p:ext>
            </p:extLst>
          </p:nvPr>
        </p:nvGraphicFramePr>
        <p:xfrm>
          <a:off x="8098469" y="1061414"/>
          <a:ext cx="2851171" cy="4149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638202" y="4444515"/>
            <a:ext cx="445350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10397">
              <a:buClr>
                <a:schemeClr val="tx2"/>
              </a:buClr>
              <a:defRPr/>
            </a:pPr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ВНЕДРЕН</a:t>
            </a:r>
            <a:r>
              <a:rPr lang="ru-RU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defTabSz="710397">
              <a:buClr>
                <a:schemeClr val="tx2"/>
              </a:buClr>
              <a:defRPr/>
            </a:pPr>
            <a:r>
              <a:rPr lang="ru-RU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сертификат на </a:t>
            </a:r>
          </a:p>
          <a:p>
            <a:pPr defTabSz="710397">
              <a:buClr>
                <a:schemeClr val="tx2"/>
              </a:buClr>
              <a:defRPr/>
            </a:pPr>
            <a:r>
              <a:rPr lang="ru-RU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реабилитацию 80,2 млн. руб.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006226" y="5402415"/>
            <a:ext cx="10466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9644"/>
                </a:solidFill>
                <a:latin typeface="Arial" pitchFamily="34" charset="0"/>
                <a:cs typeface="Arial" pitchFamily="34" charset="0"/>
              </a:rPr>
              <a:t>66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683304" y="5549949"/>
            <a:ext cx="30931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НЕГОСУДАРСТВЕННЫХ </a:t>
            </a:r>
            <a:endParaRPr lang="en-US" b="1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ОРГАНИЗАЦИЙ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8420558" y="5272951"/>
            <a:ext cx="26648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Доля охваченных реабилитационными услугами детей-инвалидов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9920862" y="6088559"/>
            <a:ext cx="16289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rgbClr val="0096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89 %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3968390" y="1178195"/>
            <a:ext cx="36397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13,9 тысяч детей - инвалидов 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4061545" y="6106594"/>
            <a:ext cx="36397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1,9 тысяч детей - инвалидов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17106" y="5380672"/>
            <a:ext cx="4507965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Экономия</a:t>
            </a:r>
          </a:p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на создании РЦ </a:t>
            </a:r>
          </a:p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на 200 койко-мест</a:t>
            </a:r>
          </a:p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800 млн. рублей. </a:t>
            </a:r>
          </a:p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Содержание объекта 130 млн. рублей в год.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294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516210" y="1188122"/>
            <a:ext cx="91517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ЦЕНТР РЕАБИЛИТАЦИИ ИНВАЛИДОВ ТРУДОСПОСОБНОГО ВОЗРАСТА В Г. УФА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35187" y="1638565"/>
            <a:ext cx="3670841" cy="3129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/>
          <p:nvPr/>
        </p:nvPicPr>
        <p:blipFill rotWithShape="1">
          <a:blip r:embed="rId3"/>
          <a:srcRect l="17816"/>
          <a:stretch/>
        </p:blipFill>
        <p:spPr bwMode="auto">
          <a:xfrm>
            <a:off x="4110960" y="1638311"/>
            <a:ext cx="3600941" cy="2833100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3"/>
          <p:cNvPicPr/>
          <p:nvPr/>
        </p:nvPicPr>
        <p:blipFill rotWithShape="1">
          <a:blip r:embed="rId4"/>
          <a:srcRect r="20088" b="52421"/>
          <a:stretch/>
        </p:blipFill>
        <p:spPr bwMode="auto">
          <a:xfrm>
            <a:off x="3553590" y="3857744"/>
            <a:ext cx="2110632" cy="1267204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26422" y="4972423"/>
            <a:ext cx="58999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kern="0" dirty="0">
                <a:solidFill>
                  <a:sysClr val="windowText" lastClr="000000"/>
                </a:solidFill>
              </a:rPr>
              <a:t>Объем инвестиций : 790 млн. рублей </a:t>
            </a:r>
            <a:endParaRPr lang="ru-RU" sz="24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23392" y="5133794"/>
            <a:ext cx="10873208" cy="1523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Исполнение: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5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Указа Главы Республики Башкортостан от 23 сентября 2019 года № УГ-310 «</a:t>
            </a:r>
            <a:r>
              <a:rPr lang="ru-RU" sz="1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 стратегических направлениях  социально-экономического развития РБ </a:t>
            </a:r>
            <a:r>
              <a:rPr lang="ru-RU" sz="15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 2024 года» о создании реабилитационного центра для инвалидов трудоспособного возраста;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5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поручения  Координационного совета по делам инвалидов при Правительстве Республики Башкортостан от 23 июля 2021 года о внесении предложения по созданию реабилитационного центра для взрослых инвалидов и о механизме предоставления сертификатов на реабилитацию инвалидов.</a:t>
            </a:r>
            <a:endParaRPr lang="ru-RU" sz="15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58945" y="55581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 СОЗДАНИИ ОБЪЕКТОВ СОЦИАЛЬНОГО ОБСЛУЖИВАНИЯ ДЛЯ ПОЖИЛЫХ ГРАЖДАН И ИНВАЛИДОВ (ДЕТЕЙ - ИНВАЛИДОВ) С ПРИВЛЕЧЕНИЕМ НЕГОСУДАРСТВЕННЫХ ОРГАНИЗАЦИЙ НА ТЕРРИТОРИЯХ МУНИЦИПАЛЬНЫХ ОБРАЗОВАНИЙ РБ</a:t>
            </a: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662859" y="4654338"/>
            <a:ext cx="19091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180 койко-мест 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544199" y="4913249"/>
            <a:ext cx="20249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/>
              <a:t>94 рабочих мест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73613" y="1917743"/>
            <a:ext cx="319013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>
                <a:latin typeface="Times New Roman" panose="02020603050405020304" pitchFamily="18" charset="0"/>
                <a:ea typeface="Calibri" panose="020F0502020204030204" pitchFamily="34" charset="0"/>
              </a:rPr>
              <a:t>Финансовая модель учитывает расходы бюджета РБ по выдачи и реализации 1715 сертификатов на реабилитацию инвалидов трудоспособного возраста (90 млн. рублей в ценах 2022 года)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72310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8046715"/>
              </p:ext>
            </p:extLst>
          </p:nvPr>
        </p:nvGraphicFramePr>
        <p:xfrm>
          <a:off x="551384" y="1077446"/>
          <a:ext cx="11089232" cy="5655566"/>
        </p:xfrm>
        <a:graphic>
          <a:graphicData uri="http://schemas.openxmlformats.org/drawingml/2006/table">
            <a:tbl>
              <a:tblPr firstRow="1" firstCol="1">
                <a:tableStyleId>{3C2FFA5D-87B4-456A-9821-1D502468CF0F}</a:tableStyleId>
              </a:tblPr>
              <a:tblGrid>
                <a:gridCol w="4252262"/>
                <a:gridCol w="2584709"/>
                <a:gridCol w="1083910"/>
                <a:gridCol w="3168351"/>
              </a:tblGrid>
              <a:tr h="492005">
                <a:tc>
                  <a:txBody>
                    <a:bodyPr/>
                    <a:lstStyle/>
                    <a:p>
                      <a:pPr marL="7200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НАИМЕНОВАНИЕ ПРОЕКТА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3504" marR="13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ПОЛУЧАТЕЛЬ ГРАНТА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3504" marR="13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СУММА ГРАНТА,</a:t>
                      </a:r>
                    </a:p>
                    <a:p>
                      <a:pPr marL="7200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тыс. руб.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3504" marR="13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200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ГРАНТООПЕРАТОР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3504" marR="13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3077">
                <a:tc>
                  <a:txBody>
                    <a:bodyPr/>
                    <a:lstStyle/>
                    <a:p>
                      <a:pPr marL="7200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«ЗДОРОВОЕ ПОКОЛЕНИЕ»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3504" marR="1350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7200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ГБУ</a:t>
                      </a:r>
                      <a:r>
                        <a:rPr lang="ru-RU" sz="1200" baseline="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Республиканский реабилитационный центр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3504" marR="1350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7200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1500,0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3504" marR="1350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4">
                  <a:txBody>
                    <a:bodyPr/>
                    <a:lstStyle/>
                    <a:p>
                      <a:pPr marL="7200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Фонд поддержки детей, попавших в трудную жизненную ситуацию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3504" marR="1350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67445">
                <a:tc>
                  <a:txBody>
                    <a:bodyPr/>
                    <a:lstStyle/>
                    <a:p>
                      <a:pPr marL="7200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«УЧУСЬ</a:t>
                      </a:r>
                      <a:r>
                        <a:rPr lang="ru-RU" sz="1200" b="0" baseline="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ЖИТЬ САМ»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3504" marR="13504" marT="0" marB="0" anchor="ctr"/>
                </a:tc>
                <a:tc>
                  <a:txBody>
                    <a:bodyPr/>
                    <a:lstStyle/>
                    <a:p>
                      <a:pPr marL="7200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ГБУ Реабилитационный центр г. Нефтекамск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3504" marR="13504" marT="0" marB="0" anchor="ctr"/>
                </a:tc>
                <a:tc>
                  <a:txBody>
                    <a:bodyPr/>
                    <a:lstStyle/>
                    <a:p>
                      <a:pPr marL="72000" marR="0" indent="0" algn="ctr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1500,0</a:t>
                      </a:r>
                    </a:p>
                    <a:p>
                      <a:pPr marL="7200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3504" marR="13504" marT="0" marB="0" anchor="ctr"/>
                </a:tc>
                <a:tc vMerge="1">
                  <a:txBody>
                    <a:bodyPr/>
                    <a:lstStyle/>
                    <a:p>
                      <a:pPr marL="7200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3504" marR="13504" marT="0" marB="0" anchor="ctr"/>
                </a:tc>
              </a:tr>
              <a:tr h="473077">
                <a:tc>
                  <a:txBody>
                    <a:bodyPr/>
                    <a:lstStyle/>
                    <a:p>
                      <a:pPr marL="7200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«Микрореабилитационный центр «ТАЯН-ОПОРА»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3504" marR="13504" marT="0" marB="0" anchor="ctr"/>
                </a:tc>
                <a:tc>
                  <a:txBody>
                    <a:bodyPr/>
                    <a:lstStyle/>
                    <a:p>
                      <a:pPr marL="72000" marR="0" indent="0" algn="l" defTabSz="10887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ГБУ</a:t>
                      </a:r>
                      <a:r>
                        <a:rPr lang="ru-RU" sz="1200" baseline="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Республиканский реабилитационный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3504" marR="13504" marT="0" marB="0" anchor="ctr"/>
                </a:tc>
                <a:tc>
                  <a:txBody>
                    <a:bodyPr/>
                    <a:lstStyle/>
                    <a:p>
                      <a:pPr marL="7200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3421,6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3504" marR="13504" marT="0" marB="0" anchor="ctr"/>
                </a:tc>
                <a:tc vMerge="1">
                  <a:txBody>
                    <a:bodyPr/>
                    <a:lstStyle/>
                    <a:p>
                      <a:pPr marL="7200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3504" marR="13504" marT="0" marB="0" anchor="ctr"/>
                </a:tc>
              </a:tr>
              <a:tr h="656007">
                <a:tc>
                  <a:txBody>
                    <a:bodyPr/>
                    <a:lstStyle/>
                    <a:p>
                      <a:pPr marL="7200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Комплекс мер по содействию Республике Башкортостан в поддержке жизненного потенциала семей, воспитывающих детей с инвалидностью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3504" marR="13504" marT="0" marB="0" anchor="ctr"/>
                </a:tc>
                <a:tc>
                  <a:txBody>
                    <a:bodyPr/>
                    <a:lstStyle/>
                    <a:p>
                      <a:pPr marL="7200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Министерство семьи</a:t>
                      </a:r>
                      <a:r>
                        <a:rPr lang="ru-RU" sz="1200" baseline="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, труда и социальной защиты населения Республики Башкортостан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3504" marR="13504" marT="0" marB="0" anchor="ctr"/>
                </a:tc>
                <a:tc>
                  <a:txBody>
                    <a:bodyPr/>
                    <a:lstStyle/>
                    <a:p>
                      <a:pPr marL="7200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8700,0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3504" marR="13504" marT="0" marB="0" anchor="ctr"/>
                </a:tc>
                <a:tc vMerge="1">
                  <a:txBody>
                    <a:bodyPr/>
                    <a:lstStyle/>
                    <a:p>
                      <a:pPr marL="7200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3504" marR="13504" marT="0" marB="0" anchor="ctr"/>
                </a:tc>
              </a:tr>
              <a:tr h="328003">
                <a:tc rowSpan="3">
                  <a:txBody>
                    <a:bodyPr/>
                    <a:lstStyle/>
                    <a:p>
                      <a:pPr marL="7200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Создание негосударственного пансионата для пожилых в с. </a:t>
                      </a:r>
                      <a:r>
                        <a:rPr lang="ru-RU" sz="1200" b="0" dirty="0" err="1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Шарипово</a:t>
                      </a:r>
                      <a:r>
                        <a:rPr lang="ru-RU" sz="1200" b="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0" dirty="0" err="1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Кушнаренковского</a:t>
                      </a:r>
                      <a:r>
                        <a:rPr lang="ru-RU" sz="1200" b="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района Республики Башкортостан на 40 койко-мест  </a:t>
                      </a:r>
                    </a:p>
                    <a:p>
                      <a:pPr marL="7200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2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3504" marR="13504" marT="0" marB="0" anchor="ctr"/>
                </a:tc>
                <a:tc rowSpan="3">
                  <a:txBody>
                    <a:bodyPr/>
                    <a:lstStyle/>
                    <a:p>
                      <a:pPr marL="7200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Автономная некоммерческая организация «Доверие-К»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3504" marR="13504" marT="0" marB="0" anchor="ctr"/>
                </a:tc>
                <a:tc>
                  <a:txBody>
                    <a:bodyPr/>
                    <a:lstStyle/>
                    <a:p>
                      <a:pPr marL="7200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2500,0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3504" marR="13504" marT="0" marB="0" anchor="ctr"/>
                </a:tc>
                <a:tc>
                  <a:txBody>
                    <a:bodyPr/>
                    <a:lstStyle/>
                    <a:p>
                      <a:pPr marL="7200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Фонд региональных социальных программ "Наше будущее" 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3504" marR="13504" marT="0" marB="0" anchor="ctr"/>
                </a:tc>
              </a:tr>
              <a:tr h="3280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200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250,0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3504" marR="13504" marT="0" marB="0" anchor="ctr"/>
                </a:tc>
                <a:tc>
                  <a:txBody>
                    <a:bodyPr/>
                    <a:lstStyle/>
                    <a:p>
                      <a:pPr marL="7200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Фонд содействия гражданскому обществу Республики Башкортостан 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3504" marR="13504" marT="0" marB="0" anchor="ctr"/>
                </a:tc>
              </a:tr>
              <a:tr h="3280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200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489,0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3504" marR="13504" marT="0" marB="0" anchor="ctr"/>
                </a:tc>
                <a:tc>
                  <a:txBody>
                    <a:bodyPr/>
                    <a:lstStyle/>
                    <a:p>
                      <a:pPr marL="7200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Госкомитет Республики Башкортостан по предпринимательству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3504" marR="13504" marT="0" marB="0" anchor="ctr"/>
                </a:tc>
              </a:tr>
              <a:tr h="492005">
                <a:tc rowSpan="2">
                  <a:txBody>
                    <a:bodyPr/>
                    <a:lstStyle/>
                    <a:p>
                      <a:pPr marL="7200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Создание негосударственного пансионата для пожилых д. Татарский </a:t>
                      </a:r>
                      <a:r>
                        <a:rPr lang="ru-RU" sz="1200" b="0" dirty="0" err="1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Саскуль</a:t>
                      </a:r>
                      <a:r>
                        <a:rPr lang="ru-RU" sz="1200" b="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с отделением милосердия в с. Табынское </a:t>
                      </a:r>
                      <a:r>
                        <a:rPr lang="ru-RU" sz="1200" b="0" dirty="0" err="1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Гафурийского</a:t>
                      </a:r>
                      <a:r>
                        <a:rPr lang="ru-RU" sz="1200" b="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район Республики Башкортостан на 45 койко-мест </a:t>
                      </a:r>
                      <a:endParaRPr lang="ru-RU" sz="1200" b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3504" marR="13504" marT="0" marB="0" anchor="ctr"/>
                </a:tc>
                <a:tc rowSpan="2">
                  <a:txBody>
                    <a:bodyPr/>
                    <a:lstStyle/>
                    <a:p>
                      <a:pPr marL="7200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Автономная некоммерческая организация «Родник добра» 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3504" marR="13504" marT="0" marB="0" anchor="ctr"/>
                </a:tc>
                <a:tc>
                  <a:txBody>
                    <a:bodyPr/>
                    <a:lstStyle/>
                    <a:p>
                      <a:pPr marL="7200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6000,0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3504" marR="13504" marT="0" marB="0" anchor="ctr"/>
                </a:tc>
                <a:tc>
                  <a:txBody>
                    <a:bodyPr/>
                    <a:lstStyle/>
                    <a:p>
                      <a:pPr marL="7200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Фонд Президентских грантов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3504" marR="13504" marT="0" marB="0" anchor="ctr"/>
                </a:tc>
              </a:tr>
              <a:tr h="380186">
                <a:tc vMerge="1">
                  <a:txBody>
                    <a:bodyPr/>
                    <a:lstStyle/>
                    <a:p>
                      <a:pPr marL="7200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3504" marR="13504" marT="0" marB="0" anchor="ctr"/>
                </a:tc>
                <a:tc vMerge="1">
                  <a:txBody>
                    <a:bodyPr/>
                    <a:lstStyle/>
                    <a:p>
                      <a:pPr marL="7200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3504" marR="13504" marT="0" marB="0" anchor="ctr"/>
                </a:tc>
                <a:tc>
                  <a:txBody>
                    <a:bodyPr/>
                    <a:lstStyle/>
                    <a:p>
                      <a:pPr marL="7200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4400,0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3504" marR="13504" marT="0" marB="0" anchor="ctr"/>
                </a:tc>
                <a:tc>
                  <a:txBody>
                    <a:bodyPr/>
                    <a:lstStyle/>
                    <a:p>
                      <a:pPr marL="7200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Фонд содействия гражданскому обществу Республики Башкортостан 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3504" marR="13504" marT="0" marB="0" anchor="ctr"/>
                </a:tc>
              </a:tr>
              <a:tr h="475562">
                <a:tc rowSpan="2">
                  <a:txBody>
                    <a:bodyPr/>
                    <a:lstStyle/>
                    <a:p>
                      <a:pPr marL="7200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Обучение навыкам самостоятельного проживания людей с ментальными и иными нарушениями развития в условиях учебно-тренировочной квартиры</a:t>
                      </a:r>
                      <a:endParaRPr lang="ru-RU" sz="1200" b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3504" marR="13504" marT="0" marB="0" anchor="ctr"/>
                </a:tc>
                <a:tc rowSpan="2">
                  <a:txBody>
                    <a:bodyPr/>
                    <a:lstStyle/>
                    <a:p>
                      <a:pPr marL="72000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Региональная общественная организация родителей детей с инвалидностью «</a:t>
                      </a:r>
                      <a:r>
                        <a:rPr lang="ru-RU" sz="120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СоДействие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»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3504" marR="13504" marT="0" marB="0" anchor="ctr"/>
                </a:tc>
                <a:tc>
                  <a:txBody>
                    <a:bodyPr/>
                    <a:lstStyle/>
                    <a:p>
                      <a:pPr marL="7200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3800,0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3504" marR="13504" marT="0" marB="0" anchor="ctr"/>
                </a:tc>
                <a:tc>
                  <a:txBody>
                    <a:bodyPr/>
                    <a:lstStyle/>
                    <a:p>
                      <a:pPr marL="7200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Фонд поддержки детей, попавших в трудную жизненную ситуацию</a:t>
                      </a:r>
                    </a:p>
                  </a:txBody>
                  <a:tcPr marL="13504" marR="13504" marT="0" marB="0" anchor="ctr"/>
                </a:tc>
              </a:tr>
              <a:tr h="492005">
                <a:tc vMerge="1">
                  <a:txBody>
                    <a:bodyPr/>
                    <a:lstStyle/>
                    <a:p>
                      <a:pPr marL="72000" indent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 b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3504" marR="13504" marT="0" marB="0" anchor="ctr"/>
                </a:tc>
                <a:tc vMerge="1">
                  <a:txBody>
                    <a:bodyPr/>
                    <a:lstStyle/>
                    <a:p>
                      <a:pPr marL="72000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3504" marR="13504" marT="0" marB="0" anchor="ctr"/>
                </a:tc>
                <a:tc>
                  <a:txBody>
                    <a:bodyPr/>
                    <a:lstStyle/>
                    <a:p>
                      <a:pPr marL="7200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4400,0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3504" marR="13504" marT="0" marB="0" anchor="ctr"/>
                </a:tc>
                <a:tc>
                  <a:txBody>
                    <a:bodyPr/>
                    <a:lstStyle/>
                    <a:p>
                      <a:pPr marL="7200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Фонд содействия гражданскому обществу Республики Башкортостан </a:t>
                      </a:r>
                    </a:p>
                  </a:txBody>
                  <a:tcPr marL="13504" marR="13504" marT="0" marB="0" anchor="ctr"/>
                </a:tc>
              </a:tr>
              <a:tr h="246002">
                <a:tc gridSpan="2">
                  <a:txBody>
                    <a:bodyPr/>
                    <a:lstStyle/>
                    <a:p>
                      <a:r>
                        <a:rPr lang="ru-RU" sz="1600" dirty="0" smtClean="0"/>
                        <a:t>ОБЪЕМ ПРИВЛЕЧЕННЫХ СРЕДСТВ</a:t>
                      </a:r>
                      <a:endParaRPr lang="ru-RU" sz="1600" dirty="0"/>
                    </a:p>
                  </a:txBody>
                  <a:tcPr marL="13504" marR="13504" marT="0" marB="0"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13504" marR="13504" marT="0" marB="0" anchor="ctr"/>
                </a:tc>
                <a:tc gridSpan="2">
                  <a:txBody>
                    <a:bodyPr/>
                    <a:lstStyle/>
                    <a:p>
                      <a:pPr marL="7200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37,2 млн. рублей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3504" marR="13504" marT="0" marB="0" anchor="ctr"/>
                </a:tc>
                <a:tc hMerge="1">
                  <a:txBody>
                    <a:bodyPr/>
                    <a:lstStyle/>
                    <a:p>
                      <a:pPr marL="7200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3504" marR="13504" marT="0" marB="0" anchor="ctr"/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524000" y="1779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УЧАСТИЕ ГОСУДАРСТВЕННЫХ УЧРЕЖДЕНИЙ, СОЦИАЛЬНЫХ ПРЕДПРИНИМАТЕЛЕЙ И СОЦИАЛЬНО ОРИЕНТИРОВАННЫХ НЕКОММЕРЧЕСКИХ ОРГАНИЗАЦИЙ В КОНКУРСАХ НА ВЫДЕЛЕНИЕ ГРАНТОВОЙ ПОДДЕРЖКИ</a:t>
            </a: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32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4100611" y="5004728"/>
            <a:ext cx="3981484" cy="1520617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716964" y="2497664"/>
            <a:ext cx="1628542" cy="108656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8553" indent="-128553">
              <a:buFont typeface="Arial" panose="020B0604020202020204" pitchFamily="34" charset="0"/>
              <a:buChar char="•"/>
            </a:pP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отбор помещения</a:t>
            </a:r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8553" indent="-128553">
              <a:buFont typeface="Arial" panose="020B0604020202020204" pitchFamily="34" charset="0"/>
              <a:buChar char="•"/>
            </a:pP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концепция проекта</a:t>
            </a:r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67408" y="1072424"/>
            <a:ext cx="108732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целях сокращения сроков подготовки и согласования проекта предусматривается подача частной инициативы о заключении концессионного соглашения, по форме, утвержденной постановлением Правительства Российской Федерации от 31 марта 2015 года № 300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716963" y="1808336"/>
            <a:ext cx="1628542" cy="71590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Муниципальное образование (МО) </a:t>
            </a:r>
          </a:p>
          <a:p>
            <a:pPr algn="ctr"/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Частный партнер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541328" y="1822469"/>
            <a:ext cx="1983977" cy="6664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Публичный партнер</a:t>
            </a:r>
          </a:p>
          <a:p>
            <a:pPr algn="ctr"/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(Министерство семьи и труда РБ)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526692" y="2506893"/>
            <a:ext cx="1998612" cy="107733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Предварительные переговоры по проекту (корректировка концепции проекта)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527662" y="3804591"/>
            <a:ext cx="3875219" cy="3847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Публичный партнер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8538072" y="2496866"/>
            <a:ext cx="1727113" cy="108736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Согласование проекта, подготовка финансовой модели</a:t>
            </a:r>
          </a:p>
        </p:txBody>
      </p:sp>
      <p:cxnSp>
        <p:nvCxnSpPr>
          <p:cNvPr id="22" name="Прямая со стрелкой 21"/>
          <p:cNvCxnSpPr/>
          <p:nvPr/>
        </p:nvCxnSpPr>
        <p:spPr>
          <a:xfrm>
            <a:off x="3345506" y="1840458"/>
            <a:ext cx="197031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4298085" y="3836603"/>
            <a:ext cx="197031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5525305" y="1840458"/>
            <a:ext cx="197031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10265185" y="1822468"/>
            <a:ext cx="197031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/>
          <p:cNvSpPr/>
          <p:nvPr/>
        </p:nvSpPr>
        <p:spPr>
          <a:xfrm>
            <a:off x="5721127" y="1814641"/>
            <a:ext cx="2623001" cy="6837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МО, публичный и частный партнеры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5721125" y="2496866"/>
            <a:ext cx="2623002" cy="108736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Выезд на объект совместно с контрольно-надзорными органами в целях определения необходимого объема работ в соответствии с требованиями по пожарной безопасности, СанПиН</a:t>
            </a:r>
          </a:p>
        </p:txBody>
      </p:sp>
      <p:cxnSp>
        <p:nvCxnSpPr>
          <p:cNvPr id="30" name="Прямая со стрелкой 29"/>
          <p:cNvCxnSpPr/>
          <p:nvPr/>
        </p:nvCxnSpPr>
        <p:spPr>
          <a:xfrm>
            <a:off x="8344128" y="1829895"/>
            <a:ext cx="197031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1907587" y="3836603"/>
            <a:ext cx="2400952" cy="35447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Частный партнер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1907588" y="4195186"/>
            <a:ext cx="2390497" cy="7807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Направление предложения о заключение концессионного соглашения публичному партнеру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8538072" y="1812212"/>
            <a:ext cx="1727113" cy="6946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Публичный и частный  партнер, МО</a:t>
            </a:r>
          </a:p>
          <a:p>
            <a:pPr algn="ctr"/>
            <a:r>
              <a:rPr lang="ru-RU" sz="7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4527662" y="4219528"/>
            <a:ext cx="3875219" cy="6969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Направление проекта на согласование в РОИВ (Минземимущество РБ, Минфин РБ, Министерство экономики РБ )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8622002" y="3812313"/>
            <a:ext cx="1496262" cy="38301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комитет РБ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8632458" y="4204710"/>
            <a:ext cx="1475351" cy="71175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Одобрение  проекта </a:t>
            </a:r>
          </a:p>
        </p:txBody>
      </p:sp>
      <p:cxnSp>
        <p:nvCxnSpPr>
          <p:cNvPr id="37" name="Прямая со стрелкой 36"/>
          <p:cNvCxnSpPr/>
          <p:nvPr/>
        </p:nvCxnSpPr>
        <p:spPr>
          <a:xfrm>
            <a:off x="10094929" y="3804591"/>
            <a:ext cx="197031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>
            <a:off x="8402881" y="3812312"/>
            <a:ext cx="197031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>
            <a:off x="1665560" y="5159021"/>
            <a:ext cx="197031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Прямоугольник 44"/>
          <p:cNvSpPr/>
          <p:nvPr/>
        </p:nvSpPr>
        <p:spPr>
          <a:xfrm>
            <a:off x="1885642" y="5153038"/>
            <a:ext cx="2116455" cy="25239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Публичный партнер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1879538" y="5400929"/>
            <a:ext cx="2122559" cy="102909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8553" indent="-128553">
              <a:buFont typeface="Arial" panose="020B0604020202020204" pitchFamily="34" charset="0"/>
              <a:buChar char="•"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Размещение предложения инвестора на сайте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torgi.gov.ru</a:t>
            </a:r>
          </a:p>
          <a:p>
            <a:pPr marL="128553" indent="-128553">
              <a:buFont typeface="Arial" panose="020B0604020202020204" pitchFamily="34" charset="0"/>
              <a:buChar char="•"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Подведение итогов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4217693" y="5132371"/>
            <a:ext cx="3756907" cy="2624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Публичный партнер</a:t>
            </a:r>
          </a:p>
          <a:p>
            <a:pPr algn="ctr"/>
            <a:r>
              <a:rPr lang="ru-RU" sz="7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4199128" y="5392041"/>
            <a:ext cx="3784453" cy="102573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8553" indent="-128553">
              <a:buFont typeface="Arial" panose="020B0604020202020204" pitchFamily="34" charset="0"/>
              <a:buChar char="•"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Подготовка проекта распоряжения Правительства РБ о передачи недвижимого имущества и заключении концессионного соглашения </a:t>
            </a:r>
          </a:p>
          <a:p>
            <a:pPr marL="128553" indent="-128553">
              <a:buFont typeface="Arial" panose="020B0604020202020204" pitchFamily="34" charset="0"/>
              <a:buChar char="•"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Заключение концессионного соглашения </a:t>
            </a:r>
          </a:p>
        </p:txBody>
      </p:sp>
      <p:cxnSp>
        <p:nvCxnSpPr>
          <p:cNvPr id="49" name="Прямая со стрелкой 48"/>
          <p:cNvCxnSpPr/>
          <p:nvPr/>
        </p:nvCxnSpPr>
        <p:spPr>
          <a:xfrm>
            <a:off x="1700102" y="3836603"/>
            <a:ext cx="197031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Прямоугольник 51"/>
          <p:cNvSpPr/>
          <p:nvPr/>
        </p:nvSpPr>
        <p:spPr>
          <a:xfrm>
            <a:off x="8189593" y="5129641"/>
            <a:ext cx="2022393" cy="26791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Минземимущество</a:t>
            </a:r>
            <a:r>
              <a:rPr lang="ru-RU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РБ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8189592" y="5377262"/>
            <a:ext cx="2022393" cy="105276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Передача объекта недвижимого имущества из МО в государственную собственность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3392" y="64719"/>
            <a:ext cx="108732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ПОРЯДОК ПОДГОТОВКИ ПРОЕКТА О ЗАКЛЮЧЕНИИ КОНЦЕССИОННОГО СОГЛАШЕНИЯ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 СОЗДАНИИ ОБЪЕКТА СОЦИАЛЬНОГО ОБСЛУЖИВАНИЯ ДЛЯ ПОЖИЛЫХ ГРАЖДАН И ИНВАЛИДОВ (ДЕТЕЙ - ИНВАЛИДОВ) </a:t>
            </a:r>
            <a:endParaRPr lang="ru-RU" sz="1600" dirty="0"/>
          </a:p>
        </p:txBody>
      </p:sp>
      <p:cxnSp>
        <p:nvCxnSpPr>
          <p:cNvPr id="55" name="Прямая со стрелкой 54"/>
          <p:cNvCxnSpPr/>
          <p:nvPr/>
        </p:nvCxnSpPr>
        <p:spPr>
          <a:xfrm>
            <a:off x="4002097" y="5153037"/>
            <a:ext cx="197031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/>
          <p:nvPr/>
        </p:nvCxnSpPr>
        <p:spPr>
          <a:xfrm>
            <a:off x="7983581" y="5136577"/>
            <a:ext cx="197031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716964" y="6597353"/>
            <a:ext cx="86866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вид разрешенного использования земельного участка «Социальное обслуживание» или «Дом социального обслуживания»</a:t>
            </a:r>
          </a:p>
        </p:txBody>
      </p:sp>
      <p:cxnSp>
        <p:nvCxnSpPr>
          <p:cNvPr id="41" name="Прямая со стрелкой 40"/>
          <p:cNvCxnSpPr/>
          <p:nvPr/>
        </p:nvCxnSpPr>
        <p:spPr>
          <a:xfrm flipV="1">
            <a:off x="6087690" y="6527313"/>
            <a:ext cx="3664" cy="17957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216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268018" y="4490164"/>
            <a:ext cx="3480207" cy="61434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rial" pitchFamily="34" charset="0"/>
                <a:cs typeface="Arial" pitchFamily="34" charset="0"/>
              </a:rPr>
              <a:t>КОНЦЕССИОНЕР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95800" y="1412776"/>
            <a:ext cx="3401492" cy="68861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Arial" pitchFamily="34" charset="0"/>
                <a:cs typeface="Arial" pitchFamily="34" charset="0"/>
              </a:rPr>
              <a:t>КОНЦЕДЕНТ </a:t>
            </a:r>
          </a:p>
          <a:p>
            <a:pPr algn="ctr"/>
            <a:r>
              <a:rPr lang="ru-RU" sz="1400" b="1" dirty="0">
                <a:latin typeface="Arial" pitchFamily="34" charset="0"/>
                <a:cs typeface="Arial" pitchFamily="34" charset="0"/>
              </a:rPr>
              <a:t>Министерство семьи и труда Республики Башкортостан 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07368" y="35705"/>
            <a:ext cx="11449272" cy="7487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СХЕМА РЕАЛИЗАЦИИ ПРОЕКТА ПО СОЗДАНИЮ ОБЪЕКТА СОЦИАЛЬНОГО ОБСЛУЖИВАНИЯ ГРАЖДАН ПОЖИЛОГО ВОЗРАСТА И ИНВАЛИДОВ (ДЕТЕЙ – ИНВАЛИДОВ) </a:t>
            </a:r>
            <a:endParaRPr lang="ru-RU" b="1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РАМКАХ РЕАЛИЗАЦИИ МЕХАНИЗМОВ ГЧП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268803" y="5549039"/>
            <a:ext cx="3455484" cy="970310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ПОЛУЧАТЕЛИ  УСЛУГ</a:t>
            </a:r>
          </a:p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пожилые граждане и инвалиды (дети инвалиды)</a:t>
            </a:r>
            <a:r>
              <a:rPr lang="ru-RU" sz="900" b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7" name="Двойная стрелка влево/вправо 16"/>
          <p:cNvSpPr/>
          <p:nvPr/>
        </p:nvSpPr>
        <p:spPr>
          <a:xfrm rot="5400000">
            <a:off x="4934291" y="2926675"/>
            <a:ext cx="2148244" cy="497741"/>
          </a:xfrm>
          <a:prstGeom prst="left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8" name="Стрелка вправо 17"/>
          <p:cNvSpPr/>
          <p:nvPr/>
        </p:nvSpPr>
        <p:spPr>
          <a:xfrm rot="5400000">
            <a:off x="5793043" y="5064013"/>
            <a:ext cx="485927" cy="566915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9" name="Прямоугольник 18"/>
          <p:cNvSpPr/>
          <p:nvPr/>
        </p:nvSpPr>
        <p:spPr>
          <a:xfrm>
            <a:off x="8400602" y="2825354"/>
            <a:ext cx="3167851" cy="9289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Концессионное соглашение,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115-ФЗ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95400" y="2795927"/>
            <a:ext cx="3370791" cy="1222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1400" b="1" dirty="0">
                <a:latin typeface="Arial" pitchFamily="34" charset="0"/>
                <a:cs typeface="Arial" pitchFamily="34" charset="0"/>
              </a:rPr>
              <a:t>Договор о предоставлении субсидии на финансирование бюджетных койко-мест</a:t>
            </a:r>
          </a:p>
          <a:p>
            <a:pPr algn="ctr"/>
            <a:r>
              <a:rPr lang="ru-RU" sz="1400" b="1" dirty="0">
                <a:latin typeface="Arial" pitchFamily="34" charset="0"/>
                <a:cs typeface="Arial" pitchFamily="34" charset="0"/>
              </a:rPr>
              <a:t>(постановление Правительства РБ</a:t>
            </a:r>
          </a:p>
          <a:p>
            <a:pPr algn="ctr"/>
            <a:r>
              <a:rPr lang="ru-RU" sz="1400" b="1" dirty="0">
                <a:latin typeface="Arial" pitchFamily="34" charset="0"/>
                <a:cs typeface="Arial" pitchFamily="34" charset="0"/>
              </a:rPr>
              <a:t>от 3.11.2016 № 468)</a:t>
            </a:r>
          </a:p>
          <a:p>
            <a:pPr algn="ctr"/>
            <a:endParaRPr lang="ru-RU" sz="675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" name="Прямая соединительная линия 2"/>
          <p:cNvCxnSpPr>
            <a:stCxn id="9" idx="1"/>
          </p:cNvCxnSpPr>
          <p:nvPr/>
        </p:nvCxnSpPr>
        <p:spPr>
          <a:xfrm flipH="1">
            <a:off x="3098808" y="1757082"/>
            <a:ext cx="119699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>
            <a:stCxn id="9" idx="3"/>
          </p:cNvCxnSpPr>
          <p:nvPr/>
        </p:nvCxnSpPr>
        <p:spPr>
          <a:xfrm flipV="1">
            <a:off x="7697292" y="1757083"/>
            <a:ext cx="1133832" cy="1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H="1">
            <a:off x="3098807" y="1736729"/>
            <a:ext cx="8880" cy="105919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8831124" y="1760862"/>
            <a:ext cx="0" cy="105541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 flipV="1">
            <a:off x="5983845" y="3754273"/>
            <a:ext cx="2416757" cy="71766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/>
          <p:cNvCxnSpPr>
            <a:stCxn id="8" idx="0"/>
          </p:cNvCxnSpPr>
          <p:nvPr/>
        </p:nvCxnSpPr>
        <p:spPr>
          <a:xfrm flipH="1" flipV="1">
            <a:off x="4072983" y="3801206"/>
            <a:ext cx="1935139" cy="68895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6349288" y="2056520"/>
            <a:ext cx="195931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ru-RU" sz="1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Оказание всесторонней поддержки при участии инвестора в получение финансовой поддержки и грантов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7794977" y="3862448"/>
            <a:ext cx="4173554" cy="297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50" dirty="0">
                <a:solidFill>
                  <a:srgbClr val="0096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Преимущества: </a:t>
            </a:r>
          </a:p>
          <a:p>
            <a:pPr algn="just"/>
            <a:r>
              <a:rPr lang="ru-RU" sz="1650" dirty="0">
                <a:solidFill>
                  <a:srgbClr val="0096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не требует дополнительных затрат на подключение к сетям (электро-, тепло-, водоснабжения); </a:t>
            </a:r>
          </a:p>
          <a:p>
            <a:pPr algn="just"/>
            <a:r>
              <a:rPr lang="ru-RU" sz="1650" dirty="0">
                <a:solidFill>
                  <a:srgbClr val="0096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используется действующая инфраструктура, транспортная доступность, возможность привлечения персонала, ранее работающего в закрытом учреждении, и главное минимальный объем собственных вложений. 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97983" y="1985283"/>
            <a:ext cx="35056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Ежегодное предоставление субсидий  на бюджетные  койко-места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911424" y="4203510"/>
            <a:ext cx="306404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реабилитационных центров, ввиду отсутствия частичной оплаты из расчета 75% от пенсии пожилого человека в пансионате, предполагается получение финансовых средств через сертификаты</a:t>
            </a:r>
          </a:p>
        </p:txBody>
      </p:sp>
    </p:spTree>
    <p:extLst>
      <p:ext uri="{BB962C8B-B14F-4D97-AF65-F5344CB8AC3E}">
        <p14:creationId xmlns:p14="http://schemas.microsoft.com/office/powerpoint/2010/main" val="100769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/>
            </a:extLst>
          </p:cNvPr>
          <p:cNvSpPr/>
          <p:nvPr/>
        </p:nvSpPr>
        <p:spPr>
          <a:xfrm>
            <a:off x="173968" y="1197269"/>
            <a:ext cx="5863877" cy="2307790"/>
          </a:xfrm>
          <a:prstGeom prst="rect">
            <a:avLst/>
          </a:prstGeom>
          <a:noFill/>
        </p:spPr>
        <p:txBody>
          <a:bodyPr wrap="square" lIns="91413" tIns="45706" rIns="91413" bIns="45706">
            <a:spAutoFit/>
          </a:bodyPr>
          <a:lstStyle/>
          <a:p>
            <a:pPr algn="just">
              <a:defRPr/>
            </a:pPr>
            <a:r>
              <a:rPr lang="ru-RU" sz="1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Принят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+mj-ea"/>
              </a:rPr>
              <a:t> </a:t>
            </a:r>
            <a:r>
              <a:rPr lang="ru-RU" sz="1600" b="1" dirty="0">
                <a:solidFill>
                  <a:srgbClr val="C00000"/>
                </a:solidFill>
                <a:latin typeface="Arial" pitchFamily="34" charset="0"/>
                <a:ea typeface="+mj-ea"/>
              </a:rPr>
              <a:t>Закон Республики Башкортостан от 02.06.2020 № 267-з 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 внесении изменений в Закон Республики Башкортостан «О развитии малого и среднего предпринимательства в Республике Башкортостан» в соответствии с которым к социально уязвимым категориям граждан отнесены, в том числе:</a:t>
            </a:r>
          </a:p>
          <a:p>
            <a:pPr algn="just">
              <a:defRPr/>
            </a:pP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а) женщины, находящиеся в отпуске по уходу за ребенком в возрасте до трех лет;</a:t>
            </a:r>
          </a:p>
          <a:p>
            <a:pPr algn="just">
              <a:defRPr/>
            </a:pP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б) женщины, имеющие детей в возрасте до семи лет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96806" y="296944"/>
            <a:ext cx="10654409" cy="707722"/>
          </a:xfrm>
          <a:prstGeom prst="rect">
            <a:avLst/>
          </a:prstGeom>
        </p:spPr>
        <p:txBody>
          <a:bodyPr wrap="square" lIns="91413" tIns="45706" rIns="91413" bIns="45706">
            <a:spAutoFit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ПОДДЕРЖКИ СОЦИАЛЬНЫХ ПРЕДПРИЯТИЙ</a:t>
            </a:r>
          </a:p>
          <a:p>
            <a:pPr algn="ctr"/>
            <a: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СОЦИАЛЬНЫХ ПРЕДПРИНИМАТЕЛЕЙ</a:t>
            </a:r>
          </a:p>
        </p:txBody>
      </p:sp>
      <p:sp>
        <p:nvSpPr>
          <p:cNvPr id="7" name="TextBox 6">
            <a:extLst>
              <a:ext uri="{FF2B5EF4-FFF2-40B4-BE49-F238E27FC236}"/>
            </a:extLst>
          </p:cNvPr>
          <p:cNvSpPr txBox="1"/>
          <p:nvPr/>
        </p:nvSpPr>
        <p:spPr>
          <a:xfrm>
            <a:off x="6262070" y="1197269"/>
            <a:ext cx="5804943" cy="584640"/>
          </a:xfrm>
          <a:prstGeom prst="rect">
            <a:avLst/>
          </a:prstGeom>
          <a:noFill/>
        </p:spPr>
        <p:txBody>
          <a:bodyPr wrap="square" lIns="91413" tIns="45706" rIns="91413" bIns="45706">
            <a:spAutoFit/>
          </a:bodyPr>
          <a:lstStyle/>
          <a:p>
            <a:pPr algn="just">
              <a:defRPr/>
            </a:pPr>
            <a:r>
              <a:rPr lang="ru-RU" sz="15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Увеличение бюджета 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муниципальных программ поддержки СП</a:t>
            </a:r>
          </a:p>
        </p:txBody>
      </p:sp>
      <p:sp>
        <p:nvSpPr>
          <p:cNvPr id="10" name="TextBox 9">
            <a:extLst>
              <a:ext uri="{FF2B5EF4-FFF2-40B4-BE49-F238E27FC236}"/>
            </a:extLst>
          </p:cNvPr>
          <p:cNvSpPr txBox="1"/>
          <p:nvPr/>
        </p:nvSpPr>
        <p:spPr>
          <a:xfrm>
            <a:off x="6262069" y="4157458"/>
            <a:ext cx="5705148" cy="1569297"/>
          </a:xfrm>
          <a:prstGeom prst="rect">
            <a:avLst/>
          </a:prstGeom>
          <a:noFill/>
        </p:spPr>
        <p:txBody>
          <a:bodyPr wrap="square" lIns="91413" tIns="45706" rIns="91413" bIns="45706">
            <a:spAutoFit/>
          </a:bodyPr>
          <a:lstStyle/>
          <a:p>
            <a:pPr algn="just">
              <a:defRPr/>
            </a:pP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регионального проекта</a:t>
            </a: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«Создание условий для легкого старта и комфортного ведения бизнеса», национального проекта «Малое и среднее предпринимательство и поддержка индивидуальной предпринимательской инициативы» на гранты для СП –</a:t>
            </a:r>
            <a:r>
              <a:rPr lang="ru-RU" sz="1600" b="1" dirty="0"/>
              <a:t>116</a:t>
            </a:r>
            <a:r>
              <a:rPr lang="ru-RU" sz="1600" dirty="0"/>
              <a:t> грантов - 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47,5 млн. рублей</a:t>
            </a:r>
            <a:endParaRPr lang="ru-RU" altLang="ru-RU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3968" y="3505059"/>
            <a:ext cx="5705148" cy="2553954"/>
          </a:xfrm>
          <a:prstGeom prst="rect">
            <a:avLst/>
          </a:prstGeom>
        </p:spPr>
        <p:txBody>
          <a:bodyPr wrap="square" lIns="91413" tIns="45706" rIns="91413" bIns="45706">
            <a:spAutoFit/>
          </a:bodyPr>
          <a:lstStyle/>
          <a:p>
            <a:pPr algn="just">
              <a:defRPr/>
            </a:pPr>
            <a:r>
              <a:rPr lang="ru-RU" sz="1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Имущественная поддержка: </a:t>
            </a:r>
          </a:p>
          <a:p>
            <a:pPr algn="just">
              <a:defRPr/>
            </a:pP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- освобождение от налога на имущество организаций, осуществляющих деятельность по оздоровлению детей</a:t>
            </a:r>
          </a:p>
          <a:p>
            <a:pPr algn="just">
              <a:defRPr/>
            </a:pP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внесены изменения в Порядок оформления прав пользования государственным имуществом Республики Башкортостан, предусматривающие внедрение в методику расчета арендной платы дополнительного понижающего льготного коэффициента 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 = 0,01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234062" y="1884737"/>
            <a:ext cx="5705148" cy="2553954"/>
          </a:xfrm>
          <a:prstGeom prst="rect">
            <a:avLst/>
          </a:prstGeom>
        </p:spPr>
        <p:txBody>
          <a:bodyPr wrap="square" lIns="91413" tIns="45706" rIns="91413" bIns="45706">
            <a:spAutoFit/>
          </a:bodyPr>
          <a:lstStyle/>
          <a:p>
            <a:pPr algn="just">
              <a:defRPr/>
            </a:pPr>
            <a:r>
              <a:rPr lang="ru-RU" sz="1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Информационно-консультационная поддержка: </a:t>
            </a:r>
          </a:p>
          <a:p>
            <a:pPr marL="285664" indent="-285664" algn="just">
              <a:buFontTx/>
              <a:buChar char="-"/>
              <a:defRPr/>
            </a:pP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 «Мой бизнес» Республики Башкортостан </a:t>
            </a:r>
          </a:p>
          <a:p>
            <a:pPr marL="285664" indent="-285664" algn="just">
              <a:buFontTx/>
              <a:buChar char="-"/>
              <a:defRPr/>
            </a:pPr>
            <a:r>
              <a:rPr 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 инноваций социальной сферы Республики Башкортостан</a:t>
            </a:r>
          </a:p>
          <a:p>
            <a:pPr algn="ctr"/>
            <a:r>
              <a:rPr lang="ru-RU" sz="1600" b="1" dirty="0"/>
              <a:t>18 тысяч</a:t>
            </a:r>
            <a:r>
              <a:rPr lang="ru-RU" sz="1600" dirty="0"/>
              <a:t> консультаций</a:t>
            </a:r>
          </a:p>
          <a:p>
            <a:pPr algn="ctr"/>
            <a:r>
              <a:rPr lang="ru-RU" sz="1600" b="1" dirty="0"/>
              <a:t>2400</a:t>
            </a:r>
            <a:r>
              <a:rPr lang="ru-RU" sz="1600" dirty="0"/>
              <a:t> комплексных услуг</a:t>
            </a:r>
          </a:p>
          <a:p>
            <a:pPr algn="ctr"/>
            <a:r>
              <a:rPr lang="ru-RU" sz="1600" b="1" dirty="0"/>
              <a:t>79</a:t>
            </a:r>
            <a:r>
              <a:rPr lang="ru-RU" sz="1600" dirty="0"/>
              <a:t> социальных проектов</a:t>
            </a:r>
          </a:p>
          <a:p>
            <a:pPr algn="ctr"/>
            <a:r>
              <a:rPr lang="ru-RU" sz="1600" b="1" dirty="0"/>
              <a:t>11</a:t>
            </a:r>
            <a:r>
              <a:rPr lang="ru-RU" sz="1600" dirty="0"/>
              <a:t> обучающих мероприятий</a:t>
            </a:r>
          </a:p>
          <a:p>
            <a:pPr algn="ctr"/>
            <a:r>
              <a:rPr lang="ru-RU" sz="1600" b="1" dirty="0"/>
              <a:t>9,8 тысяч </a:t>
            </a:r>
            <a:r>
              <a:rPr lang="ru-RU" sz="1600" dirty="0"/>
              <a:t>услуг экспертов</a:t>
            </a:r>
          </a:p>
          <a:p>
            <a:pPr marL="285664" indent="-285664" algn="just">
              <a:buFontTx/>
              <a:buChar char="-"/>
              <a:defRPr/>
            </a:pPr>
            <a:endParaRPr lang="ru-RU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/>
            </a:extLst>
          </p:cNvPr>
          <p:cNvSpPr txBox="1"/>
          <p:nvPr/>
        </p:nvSpPr>
        <p:spPr>
          <a:xfrm>
            <a:off x="2496537" y="6159369"/>
            <a:ext cx="6982958" cy="400017"/>
          </a:xfrm>
          <a:prstGeom prst="rect">
            <a:avLst/>
          </a:prstGeom>
          <a:noFill/>
        </p:spPr>
        <p:txBody>
          <a:bodyPr wrap="square" lIns="91413" tIns="45706" rIns="91413" bIns="45706">
            <a:spAutoFit/>
          </a:bodyPr>
          <a:lstStyle/>
          <a:p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Институт БИЗНЕС ШЕРИФОВ - </a:t>
            </a:r>
            <a:r>
              <a:rPr lang="ru-RU" sz="2000" b="1" dirty="0"/>
              <a:t>63</a:t>
            </a:r>
            <a:r>
              <a:rPr lang="ru-RU" sz="2000" dirty="0"/>
              <a:t> бизнес-шерифа</a:t>
            </a:r>
            <a:endParaRPr lang="ru-RU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05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0"/>
          <p:cNvSpPr txBox="1">
            <a:spLocks noChangeArrowheads="1"/>
          </p:cNvSpPr>
          <p:nvPr/>
        </p:nvSpPr>
        <p:spPr bwMode="auto">
          <a:xfrm>
            <a:off x="1631950" y="188914"/>
            <a:ext cx="8585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400" b="1">
                <a:solidFill>
                  <a:srgbClr val="000066"/>
                </a:solidFill>
              </a:rPr>
              <a:t> </a:t>
            </a:r>
            <a:endParaRPr lang="ru-RU" sz="1800" b="1">
              <a:solidFill>
                <a:srgbClr val="FFFFFF"/>
              </a:solidFill>
            </a:endParaRPr>
          </a:p>
        </p:txBody>
      </p:sp>
      <p:sp>
        <p:nvSpPr>
          <p:cNvPr id="11268" name="Text Box 10"/>
          <p:cNvSpPr txBox="1">
            <a:spLocks noChangeArrowheads="1"/>
          </p:cNvSpPr>
          <p:nvPr/>
        </p:nvSpPr>
        <p:spPr bwMode="auto">
          <a:xfrm>
            <a:off x="3337873" y="5871900"/>
            <a:ext cx="5543550" cy="338554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600" b="1" dirty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lang="ru-RU" sz="1600" b="1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ентябрь </a:t>
            </a:r>
            <a:r>
              <a:rPr lang="ru-RU" sz="1600" b="1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2022 года</a:t>
            </a:r>
            <a:endParaRPr lang="en-US" sz="1600" b="1" dirty="0">
              <a:solidFill>
                <a:srgbClr val="1F497D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1788473" y="1779636"/>
            <a:ext cx="8642350" cy="2751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endParaRPr lang="ru-RU" sz="3600" b="1" dirty="0">
              <a:solidFill>
                <a:srgbClr val="1F497D">
                  <a:lumMod val="75000"/>
                </a:srgbClr>
              </a:solidFill>
              <a:latin typeface="Arial" charset="0"/>
            </a:endParaRPr>
          </a:p>
          <a:p>
            <a:pPr algn="ctr" eaLnBrk="1" hangingPunct="1">
              <a:lnSpc>
                <a:spcPct val="120000"/>
              </a:lnSpc>
            </a:pPr>
            <a:r>
              <a:rPr lang="ru-RU" sz="3600" b="1" dirty="0">
                <a:solidFill>
                  <a:srgbClr val="1F497D">
                    <a:lumMod val="75000"/>
                  </a:srgbClr>
                </a:solidFill>
                <a:latin typeface="Arial" charset="0"/>
              </a:rPr>
              <a:t>СПАСИБО </a:t>
            </a:r>
          </a:p>
          <a:p>
            <a:pPr algn="ctr" eaLnBrk="1" hangingPunct="1">
              <a:lnSpc>
                <a:spcPct val="120000"/>
              </a:lnSpc>
            </a:pPr>
            <a:r>
              <a:rPr lang="ru-RU" sz="3600" b="1" dirty="0">
                <a:solidFill>
                  <a:srgbClr val="1F497D">
                    <a:lumMod val="75000"/>
                  </a:srgbClr>
                </a:solidFill>
                <a:latin typeface="Arial" charset="0"/>
              </a:rPr>
              <a:t>ЗА ВНИМАНИЕ!</a:t>
            </a:r>
            <a:br>
              <a:rPr lang="ru-RU" sz="3600" b="1" dirty="0">
                <a:solidFill>
                  <a:srgbClr val="1F497D">
                    <a:lumMod val="75000"/>
                  </a:srgbClr>
                </a:solidFill>
                <a:latin typeface="Arial" charset="0"/>
              </a:rPr>
            </a:br>
            <a:endParaRPr lang="ru-RU" sz="3600" b="1" dirty="0">
              <a:solidFill>
                <a:srgbClr val="1F497D">
                  <a:lumMod val="75000"/>
                </a:srgbClr>
              </a:solidFill>
              <a:latin typeface="Arial" charset="0"/>
            </a:endParaRPr>
          </a:p>
        </p:txBody>
      </p:sp>
      <p:pic>
        <p:nvPicPr>
          <p:cNvPr id="6" name="Picture 2" descr="C:\Users\mazhitova.ar\AppData\Local\Microsoft\Windows\Temporary Internet Files\Content.Outlook\C7YXDXAI\image-24-01-22-10-2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1789" y="5098425"/>
            <a:ext cx="1285539" cy="1285539"/>
          </a:xfrm>
          <a:prstGeom prst="rect">
            <a:avLst/>
          </a:prstGeom>
          <a:noFill/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3953755"/>
              </p:ext>
            </p:extLst>
          </p:nvPr>
        </p:nvGraphicFramePr>
        <p:xfrm>
          <a:off x="7854311" y="5141330"/>
          <a:ext cx="2717478" cy="1199728"/>
        </p:xfrm>
        <a:graphic>
          <a:graphicData uri="http://schemas.openxmlformats.org/drawingml/2006/table">
            <a:tbl>
              <a:tblPr/>
              <a:tblGrid>
                <a:gridCol w="2717478"/>
              </a:tblGrid>
              <a:tr h="1179819">
                <a:tc>
                  <a:txBody>
                    <a:bodyPr/>
                    <a:lstStyle/>
                    <a:p>
                      <a:pPr marL="0" marR="0" indent="0" algn="l" defTabSz="1088776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Министерство </a:t>
                      </a:r>
                      <a:r>
                        <a:rPr lang="ru-RU" sz="1000" b="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семьи, труда и социальной защиты населения </a:t>
                      </a:r>
                      <a:r>
                        <a:rPr lang="ru-RU" sz="1000" b="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Республики </a:t>
                      </a:r>
                      <a:r>
                        <a:rPr lang="ru-RU" sz="1000" b="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Башкортостан</a:t>
                      </a:r>
                    </a:p>
                    <a:p>
                      <a:pPr marL="0" marR="0" indent="0" algn="l" defTabSz="1088776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Юридический </a:t>
                      </a:r>
                      <a:r>
                        <a:rPr lang="ru-RU" sz="1000" b="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адрес, почтовый адрес:</a:t>
                      </a:r>
                      <a:endParaRPr lang="ru-RU" sz="1000" b="0" kern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1088776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450008, г. Уфа, ул. Пушкина, 95</a:t>
                      </a:r>
                    </a:p>
                    <a:p>
                      <a:pPr marL="0" marR="0" indent="0" algn="l" defTabSz="1088776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Телефон </a:t>
                      </a:r>
                      <a:r>
                        <a:rPr lang="ru-RU" sz="1000" b="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приемной (факс): </a:t>
                      </a:r>
                    </a:p>
                    <a:p>
                      <a:pPr marL="0" marR="0" indent="0" algn="l" defTabSz="1088776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</a:t>
                      </a:r>
                      <a:r>
                        <a:rPr lang="ru-RU" sz="1000" b="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 (347) </a:t>
                      </a:r>
                      <a:r>
                        <a:rPr lang="ru-RU" sz="1000" b="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218-06-84</a:t>
                      </a:r>
                    </a:p>
                  </a:txBody>
                  <a:tcPr marL="132927" marR="132927" marT="66464" marB="66464">
                    <a:lnL w="9525" cap="flat" cmpd="sng" algn="ctr">
                      <a:solidFill>
                        <a:srgbClr val="E4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4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4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4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695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Прямоугольник 60"/>
          <p:cNvSpPr/>
          <p:nvPr/>
        </p:nvSpPr>
        <p:spPr>
          <a:xfrm>
            <a:off x="6312024" y="2072067"/>
            <a:ext cx="5472608" cy="4785932"/>
          </a:xfrm>
          <a:prstGeom prst="rect">
            <a:avLst/>
          </a:prstGeom>
          <a:solidFill>
            <a:srgbClr val="E9EDF4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623392" y="2081606"/>
            <a:ext cx="5544616" cy="4776393"/>
          </a:xfrm>
          <a:prstGeom prst="rect">
            <a:avLst/>
          </a:prstGeom>
          <a:solidFill>
            <a:srgbClr val="E9EDF4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524000" y="119737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 СОЗДАНИИ ОБЪЕКТОВ СОЦИАЛЬНОГО ОБСЛУЖИВАНИЯ ДЛЯ ПОЖИЛЫХ ГРАЖДАН И ИНВАЛИДОВ (ДЕТЕЙ - ИНВАЛИДОВ) С ПРИВЛЕЧЕНИЕМ НЕГОСУДАРСТВЕННЫХ ОРГАНИЗАЦИЙ НА ТЕРРИТОРИЯХ МУНИЦИПАЛЬНЫХ ОБРАЗОВАНИЙ РБ</a:t>
            </a:r>
            <a:endParaRPr lang="ru-RU" sz="1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23392" y="2226270"/>
            <a:ext cx="5320949" cy="4202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Увеличение числа субъектов экономической деятельности из  числа социальных предприятий и СОНКО (Федеральная повестка - Рейтинг субъектов РФ);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новых рабочих мест, предотвращение оттока молодых кадров;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Увеличение доходов населения и налоговых поступлений;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Привлечение дополнительных финансовых средств в местные бюджеты.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1126422"/>
            <a:ext cx="935690" cy="79112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0" name="Прямоугольник 59"/>
          <p:cNvSpPr/>
          <p:nvPr/>
        </p:nvSpPr>
        <p:spPr>
          <a:xfrm>
            <a:off x="6291215" y="2226271"/>
            <a:ext cx="5277393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Снижение финансовых обязательств по содержанию ранее неиспользуемых помещений;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Снижение уровня безработицы;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Снижение социальной напряженности за счет повышения доступности получения социальных услуг, в том числе путем оперативного решения вопросов размещения одиноких граждан пожилого возраста, проживающих в ветхом жилье или 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погорельцев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Снижение скученности в учреждениях социального обслуживания (735 коек).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28137" y="1141884"/>
            <a:ext cx="88671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717550" algn="ctr"/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СОЦИАЛЬНО-ЭКОНОМИЧЕСКОГО РАЗВИТИЯ </a:t>
            </a:r>
          </a:p>
          <a:p>
            <a:pPr indent="717550" algn="ctr"/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МУНИЦИПАЛЬНОГО РАЙОНА, ГОРОДСКОГО ОКРУГА </a:t>
            </a:r>
          </a:p>
          <a:p>
            <a:pPr indent="717550" algn="ctr"/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РЕСПУБЛИКИ БАШКОРТОСТАН </a:t>
            </a:r>
            <a:endParaRPr lang="ru-RU" sz="16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67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C3335FF1-E3ED-4D4A-873E-9E3E7A2E666B}"/>
              </a:ext>
            </a:extLst>
          </p:cNvPr>
          <p:cNvSpPr txBox="1">
            <a:spLocks/>
          </p:cNvSpPr>
          <p:nvPr/>
        </p:nvSpPr>
        <p:spPr>
          <a:xfrm>
            <a:off x="911424" y="243932"/>
            <a:ext cx="9828584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chemeClr val="tx2"/>
                </a:solidFill>
              </a:rPr>
              <a:t>МЕХАНИЗМЫ ПРИВЛЕЧЕНИЯ СРЕДСТВ НА СОЗДАНИЕ НОВЫХ ОБЪЕКТОВ СОЦИАЛЬНОГО ОБСЛУЖИВАНИЯ ПОЖИЛЫХ ГРАЖДАН И ИНВАЛИДОВ В СТАЦИОНАРНОЙ ФОРМЕ</a:t>
            </a:r>
            <a:endParaRPr lang="ru-RU" sz="2000" b="1" dirty="0">
              <a:solidFill>
                <a:schemeClr val="tx2"/>
              </a:solidFill>
              <a:latin typeface="PT Sans Caption" panose="020B0603020203020204" pitchFamily="34" charset="-52"/>
            </a:endParaRP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xmlns="" id="{4FAE618B-3421-44A8-AB6F-8DCFB201F364}"/>
              </a:ext>
            </a:extLst>
          </p:cNvPr>
          <p:cNvCxnSpPr/>
          <p:nvPr/>
        </p:nvCxnSpPr>
        <p:spPr>
          <a:xfrm>
            <a:off x="7383698" y="5004020"/>
            <a:ext cx="0" cy="2156505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xmlns="" id="{EAC3BE08-622D-4E95-9F8B-B5893DAD7ACE}"/>
              </a:ext>
            </a:extLst>
          </p:cNvPr>
          <p:cNvCxnSpPr/>
          <p:nvPr/>
        </p:nvCxnSpPr>
        <p:spPr>
          <a:xfrm>
            <a:off x="5194695" y="5240345"/>
            <a:ext cx="0" cy="2156505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1340556" y="1109415"/>
            <a:ext cx="84969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</a:rPr>
              <a:t>В РАМКАХ </a:t>
            </a:r>
            <a:r>
              <a:rPr lang="ru-RU" sz="2000" b="1" dirty="0" smtClean="0">
                <a:solidFill>
                  <a:schemeClr val="tx2"/>
                </a:solidFill>
              </a:rPr>
              <a:t>ЗАКЛЮЧЕНИЯ КОНЦЕССИОННЫХ </a:t>
            </a:r>
            <a:r>
              <a:rPr lang="ru-RU" sz="2000" b="1" dirty="0">
                <a:solidFill>
                  <a:schemeClr val="tx2"/>
                </a:solidFill>
              </a:rPr>
              <a:t>СОГЛАШЕНИЙ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F375AD77-BC14-4467-8B41-7CDEB0D715F8}"/>
              </a:ext>
            </a:extLst>
          </p:cNvPr>
          <p:cNvSpPr/>
          <p:nvPr/>
        </p:nvSpPr>
        <p:spPr>
          <a:xfrm>
            <a:off x="2702893" y="1697541"/>
            <a:ext cx="2184051" cy="484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54000" rtlCol="0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solidFill>
                  <a:schemeClr val="tx2"/>
                </a:solidFill>
                <a:latin typeface="+mj-lt"/>
              </a:rPr>
              <a:t>Д. ИРСАЕВО, </a:t>
            </a:r>
          </a:p>
          <a:p>
            <a:pPr algn="ctr"/>
            <a:r>
              <a:rPr lang="ru-RU" sz="1400" b="1" dirty="0">
                <a:solidFill>
                  <a:schemeClr val="tx2"/>
                </a:solidFill>
                <a:latin typeface="+mj-lt"/>
              </a:rPr>
              <a:t>МИШКИНСКИЙ РАЙОН РБ 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E2207DE8-C901-491D-B5C3-670E732F4376}"/>
              </a:ext>
            </a:extLst>
          </p:cNvPr>
          <p:cNvSpPr/>
          <p:nvPr/>
        </p:nvSpPr>
        <p:spPr>
          <a:xfrm>
            <a:off x="2884364" y="3777573"/>
            <a:ext cx="1821110" cy="1652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54000" rtlCol="0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schemeClr val="tx2"/>
                </a:solidFill>
                <a:latin typeface="+mj-lt"/>
              </a:rPr>
              <a:t>25 мест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F375AD77-BC14-4467-8B41-7CDEB0D715F8}"/>
              </a:ext>
            </a:extLst>
          </p:cNvPr>
          <p:cNvSpPr/>
          <p:nvPr/>
        </p:nvSpPr>
        <p:spPr>
          <a:xfrm>
            <a:off x="6665404" y="1718902"/>
            <a:ext cx="3027252" cy="4627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54000" rtlCol="0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solidFill>
                  <a:schemeClr val="tx2"/>
                </a:solidFill>
                <a:latin typeface="+mj-lt"/>
              </a:rPr>
              <a:t>С. ШАРИПОВО, </a:t>
            </a:r>
          </a:p>
          <a:p>
            <a:pPr algn="ctr"/>
            <a:r>
              <a:rPr lang="ru-RU" sz="1400" b="1" dirty="0">
                <a:solidFill>
                  <a:schemeClr val="tx2"/>
                </a:solidFill>
                <a:latin typeface="+mj-lt"/>
              </a:rPr>
              <a:t>КУШНАРЕНКОВСКИЙ РАЙОН РБ 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E2207DE8-C901-491D-B5C3-670E732F4376}"/>
              </a:ext>
            </a:extLst>
          </p:cNvPr>
          <p:cNvSpPr/>
          <p:nvPr/>
        </p:nvSpPr>
        <p:spPr>
          <a:xfrm>
            <a:off x="7231099" y="3755484"/>
            <a:ext cx="1895861" cy="1652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54000" rtlCol="0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schemeClr val="tx2"/>
                </a:solidFill>
                <a:latin typeface="+mj-lt"/>
              </a:rPr>
              <a:t>40 мест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F375AD77-BC14-4467-8B41-7CDEB0D715F8}"/>
              </a:ext>
            </a:extLst>
          </p:cNvPr>
          <p:cNvSpPr/>
          <p:nvPr/>
        </p:nvSpPr>
        <p:spPr>
          <a:xfrm>
            <a:off x="943599" y="4009383"/>
            <a:ext cx="2217230" cy="6113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54000" rtlCol="0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solidFill>
                  <a:schemeClr val="tx2"/>
                </a:solidFill>
                <a:latin typeface="+mj-lt"/>
              </a:rPr>
              <a:t>С. ТАБЫНСКОЕ, </a:t>
            </a:r>
          </a:p>
          <a:p>
            <a:pPr algn="ctr"/>
            <a:r>
              <a:rPr lang="ru-RU" sz="1400" b="1" dirty="0">
                <a:solidFill>
                  <a:schemeClr val="tx2"/>
                </a:solidFill>
                <a:latin typeface="+mj-lt"/>
              </a:rPr>
              <a:t>ГАФУРИЙСКИЙ </a:t>
            </a:r>
          </a:p>
          <a:p>
            <a:pPr algn="ctr"/>
            <a:r>
              <a:rPr lang="ru-RU" sz="1400" b="1" dirty="0">
                <a:solidFill>
                  <a:schemeClr val="tx2"/>
                </a:solidFill>
                <a:latin typeface="+mj-lt"/>
              </a:rPr>
              <a:t>РАЙОН РБ 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E2207DE8-C901-491D-B5C3-670E732F4376}"/>
              </a:ext>
            </a:extLst>
          </p:cNvPr>
          <p:cNvSpPr/>
          <p:nvPr/>
        </p:nvSpPr>
        <p:spPr>
          <a:xfrm>
            <a:off x="1255626" y="6384882"/>
            <a:ext cx="2138673" cy="195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54000" rtlCol="0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schemeClr val="tx2"/>
                </a:solidFill>
                <a:latin typeface="+mj-lt"/>
              </a:rPr>
              <a:t>13 мест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xmlns="" id="{E2207DE8-C901-491D-B5C3-670E732F4376}"/>
              </a:ext>
            </a:extLst>
          </p:cNvPr>
          <p:cNvSpPr/>
          <p:nvPr/>
        </p:nvSpPr>
        <p:spPr>
          <a:xfrm>
            <a:off x="4831058" y="6357292"/>
            <a:ext cx="2056473" cy="195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54000" rtlCol="0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schemeClr val="tx2"/>
                </a:solidFill>
                <a:latin typeface="+mj-lt"/>
              </a:rPr>
              <a:t>32 места</a:t>
            </a:r>
          </a:p>
        </p:txBody>
      </p:sp>
      <p:pic>
        <p:nvPicPr>
          <p:cNvPr id="34" name="Рисунок 33" descr="ГЧП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67608" y="2266942"/>
            <a:ext cx="2319336" cy="1404851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4"/>
          <a:srcRect l="-11542" t="1480" r="11542" b="-1480"/>
          <a:stretch/>
        </p:blipFill>
        <p:spPr>
          <a:xfrm>
            <a:off x="6438908" y="2254957"/>
            <a:ext cx="2850843" cy="1462398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39" y="4806333"/>
            <a:ext cx="2554816" cy="1518329"/>
          </a:xfrm>
          <a:prstGeom prst="rect">
            <a:avLst/>
          </a:prstGeom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482" y="4794958"/>
            <a:ext cx="2468699" cy="1518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xmlns="" id="{F375AD77-BC14-4467-8B41-7CDEB0D715F8}"/>
              </a:ext>
            </a:extLst>
          </p:cNvPr>
          <p:cNvSpPr/>
          <p:nvPr/>
        </p:nvSpPr>
        <p:spPr>
          <a:xfrm>
            <a:off x="4569545" y="3994788"/>
            <a:ext cx="2346834" cy="6194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54000" rtlCol="0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solidFill>
                  <a:schemeClr val="tx2"/>
                </a:solidFill>
                <a:latin typeface="+mj-lt"/>
              </a:rPr>
              <a:t>Д. ТАТАРСКИЙ САСКУЛЬ, </a:t>
            </a:r>
          </a:p>
          <a:p>
            <a:pPr algn="ctr"/>
            <a:r>
              <a:rPr lang="ru-RU" sz="1400" b="1" dirty="0">
                <a:solidFill>
                  <a:schemeClr val="tx2"/>
                </a:solidFill>
                <a:latin typeface="+mj-lt"/>
              </a:rPr>
              <a:t>ГАФУРИЙСКИЙ </a:t>
            </a:r>
          </a:p>
          <a:p>
            <a:pPr algn="ctr"/>
            <a:r>
              <a:rPr lang="ru-RU" sz="1400" b="1" dirty="0">
                <a:solidFill>
                  <a:schemeClr val="tx2"/>
                </a:solidFill>
                <a:latin typeface="+mj-lt"/>
              </a:rPr>
              <a:t>РАЙОН РБ </a:t>
            </a:r>
          </a:p>
        </p:txBody>
      </p:sp>
      <p:pic>
        <p:nvPicPr>
          <p:cNvPr id="3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304" y="4773186"/>
            <a:ext cx="2320649" cy="1545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E2207DE8-C901-491D-B5C3-670E732F4376}"/>
              </a:ext>
            </a:extLst>
          </p:cNvPr>
          <p:cNvSpPr/>
          <p:nvPr/>
        </p:nvSpPr>
        <p:spPr>
          <a:xfrm>
            <a:off x="9096479" y="6382607"/>
            <a:ext cx="2056473" cy="195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54000" rtlCol="0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schemeClr val="tx2"/>
                </a:solidFill>
                <a:latin typeface="+mj-lt"/>
              </a:rPr>
              <a:t>22 места</a:t>
            </a: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xmlns="" id="{F375AD77-BC14-4467-8B41-7CDEB0D715F8}"/>
              </a:ext>
            </a:extLst>
          </p:cNvPr>
          <p:cNvSpPr/>
          <p:nvPr/>
        </p:nvSpPr>
        <p:spPr>
          <a:xfrm>
            <a:off x="8717718" y="4005064"/>
            <a:ext cx="2346834" cy="6194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54000" rtlCol="0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solidFill>
                  <a:schemeClr val="tx2"/>
                </a:solidFill>
                <a:latin typeface="+mj-lt"/>
              </a:rPr>
              <a:t>Д. ПУШКИНСКОЕ, </a:t>
            </a:r>
          </a:p>
          <a:p>
            <a:pPr algn="ctr"/>
            <a:r>
              <a:rPr lang="ru-RU" sz="1400" b="1" dirty="0">
                <a:solidFill>
                  <a:schemeClr val="tx2"/>
                </a:solidFill>
                <a:latin typeface="+mj-lt"/>
              </a:rPr>
              <a:t>ИГЛИНСКИЙ </a:t>
            </a:r>
          </a:p>
          <a:p>
            <a:pPr algn="ctr"/>
            <a:r>
              <a:rPr lang="ru-RU" sz="1400" b="1" dirty="0">
                <a:solidFill>
                  <a:schemeClr val="tx2"/>
                </a:solidFill>
                <a:latin typeface="+mj-lt"/>
              </a:rPr>
              <a:t>РАЙОН РБ </a:t>
            </a:r>
          </a:p>
        </p:txBody>
      </p:sp>
    </p:spTree>
    <p:extLst>
      <p:ext uri="{BB962C8B-B14F-4D97-AF65-F5344CB8AC3E}">
        <p14:creationId xmlns:p14="http://schemas.microsoft.com/office/powerpoint/2010/main" val="17550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2021-11-15 17-24-22.JPG"/>
          <p:cNvPicPr>
            <a:picLocks noChangeAspect="1"/>
          </p:cNvPicPr>
          <p:nvPr/>
        </p:nvPicPr>
        <p:blipFill rotWithShape="1">
          <a:blip r:embed="rId2" cstate="print"/>
          <a:srcRect l="1661" t="-19202" r="-1661" b="19202"/>
          <a:stretch/>
        </p:blipFill>
        <p:spPr>
          <a:xfrm>
            <a:off x="6437844" y="1124743"/>
            <a:ext cx="2946617" cy="220996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7" name="Рисунок 26" descr="2021-11-15 17-24-2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7331" y="4396316"/>
            <a:ext cx="1812640" cy="1359480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5" name="Прямоугольник 4"/>
          <p:cNvSpPr/>
          <p:nvPr/>
        </p:nvSpPr>
        <p:spPr>
          <a:xfrm>
            <a:off x="1492167" y="18864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МИНИСТЕРСТВО СЕМЬИ, ТРУДА И СОЦИАЛЬНОЙ ЗАЩИТЫ НАСЕЛЕНИЯ РЕСПУБЛИКИ БАШКОРТОСТАН</a:t>
            </a:r>
          </a:p>
        </p:txBody>
      </p:sp>
      <p:pic>
        <p:nvPicPr>
          <p:cNvPr id="3" name="Рисунок 2" descr="2021-11-15 17-24-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8555" y="2680401"/>
            <a:ext cx="1942958" cy="1457219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" name="Рисунок 3" descr="2021-11-15 17-24-2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75238" y="2939097"/>
            <a:ext cx="1942958" cy="1457219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8" name="Рисунок 7" descr="2021-11-15 17-24-2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202346" y="1596691"/>
            <a:ext cx="1989654" cy="149224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Рисунок 8" descr="2021-11-15 17-24-22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10421" y="2851374"/>
            <a:ext cx="1752894" cy="131467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Рисунок 9" descr="2021-11-15 17-24-2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482480" y="4252372"/>
            <a:ext cx="1729575" cy="1297181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3" name="Рисунок 12" descr="2021-11-15 17-24-2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95456" y="3941600"/>
            <a:ext cx="1299857" cy="1733142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5" name="Рисунок 14" descr="2021-11-15 17-24-22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006781" y="1563930"/>
            <a:ext cx="2478134" cy="1858601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7" name="TextBox 16"/>
          <p:cNvSpPr txBox="1"/>
          <p:nvPr/>
        </p:nvSpPr>
        <p:spPr>
          <a:xfrm>
            <a:off x="5482483" y="1401427"/>
            <a:ext cx="1000132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5400" dirty="0">
                <a:solidFill>
                  <a:srgbClr val="002060"/>
                </a:solidFill>
                <a:latin typeface="Comic Sans MS" pitchFamily="66" charset="0"/>
                <a:cs typeface="Narkisim" pitchFamily="34" charset="-79"/>
              </a:rPr>
              <a:t>и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113844" y="2349224"/>
            <a:ext cx="2857520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5400" dirty="0">
                <a:solidFill>
                  <a:srgbClr val="002060"/>
                </a:solidFill>
                <a:latin typeface="Comic Sans MS" pitchFamily="66" charset="0"/>
                <a:cs typeface="Narkisim" pitchFamily="34" charset="-79"/>
              </a:rPr>
              <a:t>После…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84682" y="2145630"/>
            <a:ext cx="17726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solidFill>
                  <a:srgbClr val="002060"/>
                </a:solidFill>
                <a:latin typeface="Comic Sans MS" pitchFamily="66" charset="0"/>
                <a:cs typeface="Narkisim" pitchFamily="34" charset="-79"/>
              </a:rPr>
              <a:t>До</a:t>
            </a:r>
          </a:p>
        </p:txBody>
      </p:sp>
      <p:pic>
        <p:nvPicPr>
          <p:cNvPr id="21" name="Рисунок 20" descr="2021-11-15 17-24-22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955433" y="3049433"/>
            <a:ext cx="1844467" cy="138335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2" name="Рисунок 21" descr="2021-11-15 17-24-22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033622" y="4251611"/>
            <a:ext cx="2018965" cy="151422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4" name="Рисунок 23" descr="2021-11-15 17-24-22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27047" y="3849261"/>
            <a:ext cx="1564953" cy="117371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6" name="Рисунок 25" descr="2021-11-15 17-24-22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0848090" y="4612924"/>
            <a:ext cx="1322641" cy="9919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1127448" y="1091333"/>
            <a:ext cx="9419621" cy="369332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Franklin Gothic Medium" pitchFamily="34" charset="0"/>
                <a:cs typeface="David" pitchFamily="34" charset="-79"/>
              </a:rPr>
              <a:t>Пансионат для пожилых граждан и инвалидов в </a:t>
            </a:r>
            <a:r>
              <a:rPr lang="ru-RU" dirty="0" err="1">
                <a:solidFill>
                  <a:schemeClr val="bg1"/>
                </a:solidFill>
                <a:latin typeface="Franklin Gothic Medium" pitchFamily="34" charset="0"/>
                <a:cs typeface="David" pitchFamily="34" charset="-79"/>
              </a:rPr>
              <a:t>д.Татарский</a:t>
            </a:r>
            <a:r>
              <a:rPr lang="ru-RU" dirty="0">
                <a:solidFill>
                  <a:schemeClr val="bg1"/>
                </a:solidFill>
                <a:latin typeface="Franklin Gothic Medium" pitchFamily="34" charset="0"/>
                <a:cs typeface="David" pitchFamily="34" charset="-79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latin typeface="Franklin Gothic Medium" pitchFamily="34" charset="0"/>
                <a:cs typeface="David" pitchFamily="34" charset="-79"/>
              </a:rPr>
              <a:t>Саскуль</a:t>
            </a:r>
            <a:r>
              <a:rPr lang="ru-RU" dirty="0" smtClean="0">
                <a:solidFill>
                  <a:schemeClr val="bg1"/>
                </a:solidFill>
                <a:latin typeface="Franklin Gothic Medium" pitchFamily="34" charset="0"/>
                <a:cs typeface="David" pitchFamily="34" charset="-79"/>
              </a:rPr>
              <a:t> на 32 койко-места</a:t>
            </a:r>
            <a:r>
              <a:rPr lang="en-US" dirty="0" smtClean="0">
                <a:solidFill>
                  <a:schemeClr val="bg1"/>
                </a:solidFill>
                <a:latin typeface="Franklin Gothic Medium" pitchFamily="34" charset="0"/>
                <a:cs typeface="David" pitchFamily="34" charset="-79"/>
              </a:rPr>
              <a:t> </a:t>
            </a:r>
            <a:endParaRPr lang="ru-RU" dirty="0">
              <a:solidFill>
                <a:schemeClr val="bg1"/>
              </a:solidFill>
              <a:latin typeface="Franklin Gothic Medium" pitchFamily="34" charset="0"/>
              <a:cs typeface="David" pitchFamily="34" charset="-79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19432" y="5871407"/>
            <a:ext cx="58358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Предусмотрено государственное задание, </a:t>
            </a:r>
            <a:endParaRPr lang="ru-RU" sz="1600" dirty="0" smtClean="0"/>
          </a:p>
          <a:p>
            <a:r>
              <a:rPr lang="ru-RU" sz="1600" dirty="0" smtClean="0"/>
              <a:t>на         бюджетных койко-мест,</a:t>
            </a:r>
          </a:p>
          <a:p>
            <a:r>
              <a:rPr lang="ru-RU" sz="1600" dirty="0" smtClean="0"/>
              <a:t> </a:t>
            </a:r>
            <a:r>
              <a:rPr lang="ru-RU" sz="1600" dirty="0"/>
              <a:t>что является залогом безубыточности </a:t>
            </a:r>
            <a:r>
              <a:rPr lang="ru-RU" sz="1600" dirty="0" smtClean="0"/>
              <a:t>проекта)</a:t>
            </a:r>
            <a:endParaRPr lang="ru-RU" sz="1600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5175781" y="3071383"/>
            <a:ext cx="170556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Аренда земельного участка площадью не менее 1 га, </a:t>
            </a:r>
          </a:p>
          <a:p>
            <a:pPr algn="ctr"/>
            <a:r>
              <a:rPr lang="ru-RU" sz="1600" dirty="0"/>
              <a:t>с применением понижающего коэффициента 0,01. Годовая аренда </a:t>
            </a:r>
          </a:p>
          <a:p>
            <a:pPr algn="ctr"/>
            <a:r>
              <a:rPr lang="ru-RU" sz="1600" dirty="0"/>
              <a:t>10 тысяч рублей. 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6195239" y="6255552"/>
            <a:ext cx="36824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На коммерческой основе – 15 койко-мест.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7211050" y="4913123"/>
            <a:ext cx="2142611" cy="142691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7414420" y="2919466"/>
            <a:ext cx="1602655" cy="213687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47947" y="1474397"/>
            <a:ext cx="1316068" cy="175475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9322558" y="5295580"/>
            <a:ext cx="2082913" cy="1387159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466915" y="5963739"/>
            <a:ext cx="7569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008000"/>
                </a:solidFill>
              </a:rPr>
              <a:t>17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475026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2" presetClass="entr" presetSubtype="9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23" presetID="18" presetClass="entr" presetSubtype="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0"/>
                            </p:stCondLst>
                            <p:childTnLst>
                              <p:par>
                                <p:cTn id="27" presetID="18" presetClass="entr" presetSubtype="1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1000"/>
                            </p:stCondLst>
                            <p:childTnLst>
                              <p:par>
                                <p:cTn id="31" presetID="2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4500"/>
                            </p:stCondLst>
                            <p:childTnLst>
                              <p:par>
                                <p:cTn id="36" presetID="2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8000"/>
                            </p:stCondLst>
                            <p:childTnLst>
                              <p:par>
                                <p:cTn id="4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4"/>
          <p:cNvSpPr>
            <a:spLocks noChangeArrowheads="1"/>
          </p:cNvSpPr>
          <p:nvPr/>
        </p:nvSpPr>
        <p:spPr bwMode="auto">
          <a:xfrm>
            <a:off x="0" y="164242"/>
            <a:ext cx="12192000" cy="369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3" tIns="45706" rIns="91413" bIns="45706">
            <a:spAutoFit/>
          </a:bodyPr>
          <a:lstStyle/>
          <a:p>
            <a:pPr algn="ctr"/>
            <a:endParaRPr lang="ru-RU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6181" y="359078"/>
            <a:ext cx="10791056" cy="4164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ctr"/>
          <a:lstStyle/>
          <a:p>
            <a:pPr algn="ctr"/>
            <a:endParaRPr lang="ru-RU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790" y="130176"/>
            <a:ext cx="12212161" cy="584640"/>
          </a:xfrm>
          <a:prstGeom prst="rect">
            <a:avLst/>
          </a:prstGeom>
        </p:spPr>
        <p:txBody>
          <a:bodyPr wrap="square" lIns="91413" tIns="45706" rIns="91413" bIns="45706">
            <a:spAutoFit/>
          </a:bodyPr>
          <a:lstStyle/>
          <a:p>
            <a:pPr algn="ctr"/>
            <a:r>
              <a:rPr lang="ru-RU" alt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СОЦИАЛЬНОЕ ОБСЛУЖИВАНИЕ ГРАЖДАН ПОЖИЛОГО ВОЗРАСТА И ИНВАЛИДОВ </a:t>
            </a:r>
          </a:p>
          <a:p>
            <a:pPr algn="ctr"/>
            <a:r>
              <a:rPr lang="ru-RU" alt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СТАЦИОНАРНОЙ ФОРМЕ В РАМКАХ РЕАЛИЗАЦИИ МЕХАНИЗМОВ ГОСУДАРСТВЕННО-ЧАСТНОГО ПАРТНЕРСТВА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440247" y="1503927"/>
            <a:ext cx="3489994" cy="4506856"/>
          </a:xfrm>
          <a:prstGeom prst="roundRect">
            <a:avLst>
              <a:gd name="adj" fmla="val 14085"/>
            </a:avLst>
          </a:prstGeom>
          <a:gradFill>
            <a:gsLst>
              <a:gs pos="17000">
                <a:schemeClr val="bg1"/>
              </a:gs>
              <a:gs pos="7400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ln w="28575">
            <a:solidFill>
              <a:srgbClr val="0070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3" tIns="45704" rIns="91383" bIns="45704" rtlCol="0" anchor="ctr"/>
          <a:lstStyle/>
          <a:p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 негосударственных пансионата:</a:t>
            </a:r>
          </a:p>
          <a:p>
            <a:pPr marL="342797" indent="-342797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общее количество </a:t>
            </a:r>
          </a:p>
          <a:p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койко-мест</a:t>
            </a:r>
            <a:r>
              <a:rPr lang="ru-RU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110</a:t>
            </a:r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из них </a:t>
            </a: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70</a:t>
            </a:r>
            <a:r>
              <a:rPr lang="ru-RU" sz="2000" b="1" dirty="0">
                <a:solidFill>
                  <a:srgbClr val="44546A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бюджетные койко-места</a:t>
            </a:r>
          </a:p>
          <a:p>
            <a:pPr indent="365015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создано  </a:t>
            </a: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50</a:t>
            </a:r>
            <a:r>
              <a: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рабочих мест </a:t>
            </a:r>
          </a:p>
          <a:p>
            <a:pPr indent="365015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общий объем инвестиций </a:t>
            </a: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17,4</a:t>
            </a:r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млн. рублей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394329" y="2841929"/>
            <a:ext cx="1947138" cy="461558"/>
          </a:xfrm>
          <a:prstGeom prst="rect">
            <a:avLst/>
          </a:prstGeom>
          <a:solidFill>
            <a:srgbClr val="92D050"/>
          </a:solidFill>
        </p:spPr>
        <p:txBody>
          <a:bodyPr wrap="square" lIns="91413" tIns="45706" rIns="91413" bIns="45706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д. </a:t>
            </a:r>
            <a:r>
              <a:rPr lang="ru-RU" sz="1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Ирсаево</a:t>
            </a:r>
            <a:r>
              <a:rPr lang="ru-RU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Мишкинский</a:t>
            </a:r>
            <a:r>
              <a:rPr lang="ru-RU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район РБ 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3"/>
          <a:srcRect l="5135" t="-1172" r="39210" b="1172"/>
          <a:stretch/>
        </p:blipFill>
        <p:spPr>
          <a:xfrm>
            <a:off x="408859" y="4004931"/>
            <a:ext cx="1895983" cy="1558058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2341467" y="4004931"/>
            <a:ext cx="1956425" cy="2461643"/>
          </a:xfrm>
          <a:prstGeom prst="rect">
            <a:avLst/>
          </a:prstGeom>
          <a:solidFill>
            <a:schemeClr val="bg1"/>
          </a:solidFill>
        </p:spPr>
        <p:txBody>
          <a:bodyPr wrap="square" lIns="91413" tIns="45706" rIns="91413" bIns="45706">
            <a:spAutoFit/>
          </a:bodyPr>
          <a:lstStyle/>
          <a:p>
            <a:pPr marL="171399" indent="-171399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Инвестиции в проект  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млн. рублей</a:t>
            </a:r>
          </a:p>
          <a:p>
            <a:pPr marL="171399" indent="-171399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Мощность пансионата 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койко-мест, из них 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бюджетных</a:t>
            </a:r>
          </a:p>
          <a:p>
            <a:pPr marL="171399" indent="-171399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Создано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новых рабочих мест мест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D:\Бармова\ИНВЕСТИЦИОННЫЕ ПРОЕКТЫ\Семья\ирсаево фото\WhatsApp Image 2022-08-29 at 14.17.50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5" r="-8635"/>
          <a:stretch/>
        </p:blipFill>
        <p:spPr bwMode="auto">
          <a:xfrm>
            <a:off x="416181" y="1367905"/>
            <a:ext cx="2144861" cy="1460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11164" y="1246113"/>
            <a:ext cx="1632432" cy="892345"/>
          </a:xfrm>
          <a:prstGeom prst="rect">
            <a:avLst/>
          </a:prstGeom>
        </p:spPr>
        <p:txBody>
          <a:bodyPr wrap="square" lIns="91413" tIns="45706" rIns="91413" bIns="45706">
            <a:spAutoFit/>
          </a:bodyPr>
          <a:lstStyle/>
          <a:p>
            <a:pPr algn="ctr"/>
            <a:r>
              <a:rPr lang="ru-RU" sz="3600" b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25</a:t>
            </a:r>
            <a:endParaRPr lang="ru-RU" sz="3600" dirty="0">
              <a:solidFill>
                <a:srgbClr val="92D050"/>
              </a:solidFill>
            </a:endParaRPr>
          </a:p>
          <a:p>
            <a:pPr algn="ctr"/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317477" y="1367905"/>
            <a:ext cx="1980415" cy="2030855"/>
          </a:xfrm>
          <a:prstGeom prst="rect">
            <a:avLst/>
          </a:prstGeom>
          <a:solidFill>
            <a:schemeClr val="bg1"/>
          </a:solidFill>
        </p:spPr>
        <p:txBody>
          <a:bodyPr wrap="square" lIns="91413" tIns="45706" rIns="91413" bIns="45706">
            <a:spAutoFit/>
          </a:bodyPr>
          <a:lstStyle/>
          <a:p>
            <a:pPr marL="171399" indent="-171399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Инвестиции в проект  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6,7 млн. рублей</a:t>
            </a:r>
          </a:p>
          <a:p>
            <a:pPr marL="171399" indent="-171399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Мощность пансионата 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койко-мест, из них 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бюджетных</a:t>
            </a:r>
          </a:p>
          <a:p>
            <a:pPr marL="171399" indent="-171399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Создано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новых рабочих мест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199456" y="5060706"/>
            <a:ext cx="1632432" cy="1200051"/>
          </a:xfrm>
          <a:prstGeom prst="rect">
            <a:avLst/>
          </a:prstGeom>
        </p:spPr>
        <p:txBody>
          <a:bodyPr wrap="square" lIns="91413" tIns="45706" rIns="91413" bIns="45706">
            <a:spAutoFit/>
          </a:bodyPr>
          <a:lstStyle/>
          <a:p>
            <a:pPr algn="ctr"/>
            <a:r>
              <a:rPr lang="ru-RU" sz="3600" b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40</a:t>
            </a:r>
          </a:p>
          <a:p>
            <a:pPr algn="ctr"/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06014" y="5591596"/>
            <a:ext cx="1911462" cy="646181"/>
          </a:xfrm>
          <a:prstGeom prst="rect">
            <a:avLst/>
          </a:prstGeom>
          <a:solidFill>
            <a:srgbClr val="92D050"/>
          </a:solidFill>
        </p:spPr>
        <p:txBody>
          <a:bodyPr wrap="square" lIns="91413" tIns="45706" rIns="91413" bIns="45706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с. </a:t>
            </a:r>
            <a:r>
              <a:rPr lang="ru-RU" sz="1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Шарипово</a:t>
            </a:r>
            <a:r>
              <a:rPr lang="ru-RU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Кушнаренковский</a:t>
            </a:r>
            <a:r>
              <a:rPr lang="ru-RU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район РБ </a:t>
            </a:r>
            <a:endParaRPr lang="ru-RU" sz="1200" dirty="0"/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709" y="1402705"/>
            <a:ext cx="1925287" cy="1471506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8039709" y="2888200"/>
            <a:ext cx="1925288" cy="646181"/>
          </a:xfrm>
          <a:prstGeom prst="rect">
            <a:avLst/>
          </a:prstGeom>
          <a:solidFill>
            <a:srgbClr val="92D050"/>
          </a:solidFill>
        </p:spPr>
        <p:txBody>
          <a:bodyPr wrap="square" lIns="91413" tIns="45706" rIns="91413" bIns="45706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с. Табынское </a:t>
            </a:r>
            <a:r>
              <a:rPr lang="ru-RU" sz="1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Гафурийский</a:t>
            </a:r>
            <a:r>
              <a:rPr lang="ru-RU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район РБ </a:t>
            </a:r>
            <a:endParaRPr lang="ru-RU" sz="1200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7580969" y="1258053"/>
            <a:ext cx="1632432" cy="1015428"/>
          </a:xfrm>
          <a:prstGeom prst="rect">
            <a:avLst/>
          </a:prstGeom>
        </p:spPr>
        <p:txBody>
          <a:bodyPr wrap="square" lIns="91413" tIns="45706" rIns="91413" bIns="45706">
            <a:spAutoFit/>
          </a:bodyPr>
          <a:lstStyle/>
          <a:p>
            <a:pPr algn="ctr"/>
            <a:r>
              <a:rPr lang="ru-RU" sz="3600" b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13</a:t>
            </a:r>
            <a:endParaRPr lang="ru-RU" sz="5400" b="1" dirty="0">
              <a:solidFill>
                <a:srgbClr val="92D05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23" name="Рисунок 22" descr="2021-11-15 17-24-22.JPG"/>
          <p:cNvPicPr>
            <a:picLocks noChangeAspect="1"/>
          </p:cNvPicPr>
          <p:nvPr/>
        </p:nvPicPr>
        <p:blipFill rotWithShape="1">
          <a:blip r:embed="rId6" cstate="print"/>
          <a:srcRect l="18693" t="606" r="8284" b="18594"/>
          <a:stretch/>
        </p:blipFill>
        <p:spPr>
          <a:xfrm>
            <a:off x="8073518" y="4139255"/>
            <a:ext cx="1833288" cy="1521477"/>
          </a:xfrm>
          <a:prstGeom prst="rect">
            <a:avLst/>
          </a:prstGeom>
          <a:ln>
            <a:noFill/>
          </a:ln>
          <a:effectLst/>
        </p:spPr>
      </p:pic>
      <p:sp>
        <p:nvSpPr>
          <p:cNvPr id="28" name="Прямоугольник 27"/>
          <p:cNvSpPr/>
          <p:nvPr/>
        </p:nvSpPr>
        <p:spPr>
          <a:xfrm>
            <a:off x="8073518" y="5687694"/>
            <a:ext cx="1891478" cy="646181"/>
          </a:xfrm>
          <a:prstGeom prst="rect">
            <a:avLst/>
          </a:prstGeom>
          <a:solidFill>
            <a:srgbClr val="92D050"/>
          </a:solidFill>
        </p:spPr>
        <p:txBody>
          <a:bodyPr wrap="square" lIns="91413" tIns="45706" rIns="91413" bIns="45706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Д. Татарский </a:t>
            </a:r>
            <a:r>
              <a:rPr lang="ru-RU" sz="1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Саскуль</a:t>
            </a:r>
            <a:r>
              <a:rPr lang="ru-RU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Гафурийский</a:t>
            </a:r>
            <a:r>
              <a:rPr lang="ru-RU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район РБ </a:t>
            </a:r>
            <a:endParaRPr lang="ru-RU" sz="1200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9933452" y="1367905"/>
            <a:ext cx="1956425" cy="2246249"/>
          </a:xfrm>
          <a:prstGeom prst="rect">
            <a:avLst/>
          </a:prstGeom>
          <a:solidFill>
            <a:schemeClr val="bg1"/>
          </a:solidFill>
        </p:spPr>
        <p:txBody>
          <a:bodyPr wrap="square" lIns="91413" tIns="45706" rIns="91413" bIns="45706">
            <a:spAutoFit/>
          </a:bodyPr>
          <a:lstStyle/>
          <a:p>
            <a:pPr marL="171399" indent="-171399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Инвестиции в проект  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3,7 млн. рублей</a:t>
            </a:r>
          </a:p>
          <a:p>
            <a:pPr marL="171399" indent="-171399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Мощность пансионата 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койко-мест, из них 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бюджетных</a:t>
            </a:r>
          </a:p>
          <a:p>
            <a:pPr marL="171399" indent="-171399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Создано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новых рабочих мест мест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9933452" y="4087626"/>
            <a:ext cx="1956425" cy="2461643"/>
          </a:xfrm>
          <a:prstGeom prst="rect">
            <a:avLst/>
          </a:prstGeom>
          <a:solidFill>
            <a:schemeClr val="bg1"/>
          </a:solidFill>
        </p:spPr>
        <p:txBody>
          <a:bodyPr wrap="square" lIns="91413" tIns="45706" rIns="91413" bIns="45706">
            <a:spAutoFit/>
          </a:bodyPr>
          <a:lstStyle/>
          <a:p>
            <a:pPr marL="171399" indent="-171399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Инвестиции в проект  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7,6 млн. рублей</a:t>
            </a:r>
          </a:p>
          <a:p>
            <a:pPr marL="171399" indent="-171399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Мощность пансионата 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койко-мест, из них 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бюджетных</a:t>
            </a:r>
          </a:p>
          <a:p>
            <a:pPr marL="171399" indent="-171399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Создано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новых рабочих мест мест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8760296" y="5087668"/>
            <a:ext cx="1632432" cy="1200051"/>
          </a:xfrm>
          <a:prstGeom prst="rect">
            <a:avLst/>
          </a:prstGeom>
        </p:spPr>
        <p:txBody>
          <a:bodyPr wrap="square" lIns="91413" tIns="45706" rIns="91413" bIns="45706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32</a:t>
            </a:r>
            <a:endParaRPr lang="ru-RU" sz="3600" b="1" dirty="0">
              <a:solidFill>
                <a:srgbClr val="92D05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5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E9E5A10-4AE2-46CF-B2F6-202EA73CE7BA}"/>
              </a:ext>
            </a:extLst>
          </p:cNvPr>
          <p:cNvSpPr txBox="1"/>
          <p:nvPr/>
        </p:nvSpPr>
        <p:spPr>
          <a:xfrm>
            <a:off x="345113" y="139157"/>
            <a:ext cx="10916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НЕГОСУДАРСТВЕННЫЙ ПАНСИОНАТ СТАЦИОНАРНОГО ОБСЛУЖИВАНИЯ ДЛЯ ПОЖИЛЫХ И ИНВАЛИДОВ В  Д. ИРСАЕВО МИШКИНСКОГО </a:t>
            </a:r>
            <a:r>
              <a:rPr lang="ru-RU" sz="1600" b="1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РАЙОНА РЕСПУБЛИКИ </a:t>
            </a:r>
            <a:r>
              <a:rPr lang="ru-RU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БАШКОРТОСТАН 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9179" y="3703193"/>
            <a:ext cx="2618090" cy="2815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78" y="3908680"/>
            <a:ext cx="3927849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D:\Бармова\ИНВЕСТИЦИОННЫЕ ПРОЕКТЫ\Семья\ирсаево фото\WhatsApp Image 2022-08-29 at 14.17.51 (1)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43"/>
          <a:stretch/>
        </p:blipFill>
        <p:spPr bwMode="auto">
          <a:xfrm>
            <a:off x="3775878" y="3836544"/>
            <a:ext cx="2259854" cy="2681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Бармова\ИНВЕСТИЦИОННЫЕ ПРОЕКТЫ\Семья\ирсаево фото\ab71268d-b276-4de7-90cc-197dba8167c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59" b="8738"/>
          <a:stretch/>
        </p:blipFill>
        <p:spPr bwMode="auto">
          <a:xfrm>
            <a:off x="6412898" y="1100836"/>
            <a:ext cx="5254371" cy="281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979" y="1100836"/>
            <a:ext cx="3962400" cy="2815336"/>
          </a:xfrm>
          <a:prstGeom prst="rect">
            <a:avLst/>
          </a:prstGeom>
        </p:spPr>
      </p:pic>
      <p:pic>
        <p:nvPicPr>
          <p:cNvPr id="15" name="Picture 6" descr="https://csonsemya.ru/wp-content/uploads/2018/10/image4-1024x768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191" y="3916172"/>
            <a:ext cx="3384376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Бармова\ИНВЕСТИЦИОННЫЕ ПРОЕКТЫ\Семья\ирсаево фото\WhatsApp Image 2022-08-29 at 14.17.50.jpe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6"/>
          <a:stretch/>
        </p:blipFill>
        <p:spPr bwMode="auto">
          <a:xfrm>
            <a:off x="476679" y="1093343"/>
            <a:ext cx="4429126" cy="281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800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E9E5A10-4AE2-46CF-B2F6-202EA73CE7BA}"/>
              </a:ext>
            </a:extLst>
          </p:cNvPr>
          <p:cNvSpPr txBox="1"/>
          <p:nvPr/>
        </p:nvSpPr>
        <p:spPr>
          <a:xfrm>
            <a:off x="345113" y="139157"/>
            <a:ext cx="10916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СТАЦИОНАРНОЕ ОТДЕЛЕНИЕ СОЦИАЛЬНОГО ОБСЛУЖИВАНИЯ ГРАЖДАН ПОЖИЛОГО ВОЗРАСТА И ИНВАЛИДОВ В С. ШАРИПОВО КУШНАРЕНКОВСКОГО РАЙОНА РЕСПУБЛИКИ БАШКОРТОСТАН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1" r="10958"/>
          <a:stretch/>
        </p:blipFill>
        <p:spPr>
          <a:xfrm>
            <a:off x="4477845" y="1130871"/>
            <a:ext cx="3350107" cy="273939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952" y="1144528"/>
            <a:ext cx="3859257" cy="2883522"/>
          </a:xfrm>
          <a:prstGeom prst="rect">
            <a:avLst/>
          </a:prstGeom>
        </p:spPr>
      </p:pic>
      <p:pic>
        <p:nvPicPr>
          <p:cNvPr id="2051" name="Picture 3" descr="d:\Users\Barmova.LD\Desktop\канлы фото\шарипово\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8"/>
          <a:stretch/>
        </p:blipFill>
        <p:spPr bwMode="auto">
          <a:xfrm>
            <a:off x="5528067" y="3870265"/>
            <a:ext cx="2914902" cy="268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s://xn----dtbffar4ahdwd3d.xn--p1ai/wp-content/uploads/2019/10/Image22-262x201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351" y="3870266"/>
            <a:ext cx="3287858" cy="268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Бармова\ИНВЕСТИЦИОННЫЕ ПРОЕКТЫ\Доверие К\фото шарипово\WhatsApp Image 2022-08-29 at 14.23.40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1130871"/>
            <a:ext cx="3973020" cy="297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https://xn----dtbffar4ahdwd3d.xn--p1ai/wp-content/uploads/2019/12/зз-480x36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4" y="3870265"/>
            <a:ext cx="5023243" cy="268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149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E9E5A10-4AE2-46CF-B2F6-202EA73CE7BA}"/>
              </a:ext>
            </a:extLst>
          </p:cNvPr>
          <p:cNvSpPr txBox="1"/>
          <p:nvPr/>
        </p:nvSpPr>
        <p:spPr>
          <a:xfrm>
            <a:off x="345112" y="0"/>
            <a:ext cx="10916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НЕГОСУДАРСТВЕННЫЙ ПАНСИОНАТ СТАЦИОНАРНОГО ОБСЛУЖИВАНИЯ ДЛЯ ПОЖИЛЫХ И ИНВАЛИДОВ В Д. ТАТАРСКИЙ САСКУЛЬ С ОТДЕЛЕНИЕМ МИЛОСЕРДИЯ В </a:t>
            </a: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ТАБЫНСКОЕ  ГАФУРИЙСКОГО РАЙОНА РЕСПУБЛИКИ БАШКОРТОСТАН</a:t>
            </a:r>
          </a:p>
        </p:txBody>
      </p:sp>
      <p:pic>
        <p:nvPicPr>
          <p:cNvPr id="1028" name="Picture 4" descr="C:\Users\MAZHIT~1.AR\AppData\Local\Temp\7zO4FAFC7A5\IMG-20210621-WA0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26" y="3592974"/>
            <a:ext cx="3409950" cy="2794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 descr="2021-11-15 17-24-22.JPG"/>
          <p:cNvPicPr>
            <a:picLocks noChangeAspect="1"/>
          </p:cNvPicPr>
          <p:nvPr/>
        </p:nvPicPr>
        <p:blipFill rotWithShape="1">
          <a:blip r:embed="rId4" cstate="print"/>
          <a:srcRect r="13310"/>
          <a:stretch/>
        </p:blipFill>
        <p:spPr>
          <a:xfrm>
            <a:off x="8372477" y="3667808"/>
            <a:ext cx="3143250" cy="271938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9" t="871"/>
          <a:stretch/>
        </p:blipFill>
        <p:spPr bwMode="auto">
          <a:xfrm>
            <a:off x="6457952" y="3592974"/>
            <a:ext cx="2686050" cy="2794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 descr="C:\Users\MAZHIT~1.AR\AppData\Local\Temp\7zO809C65D6\PHOTO-2021-06-21-13-00-23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27"/>
          <a:stretch/>
        </p:blipFill>
        <p:spPr bwMode="auto">
          <a:xfrm>
            <a:off x="7343776" y="1196752"/>
            <a:ext cx="4171950" cy="2508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blob:https://web.whatsapp.com/dc6838f1-a41b-47fb-8bf9-e38375217eb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blob:https://web.whatsapp.com/dc6838f1-a41b-47fb-8bf9-e38375217eb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 descr="2021-11-15 17-24-22.JPG"/>
          <p:cNvPicPr>
            <a:picLocks noChangeAspect="1"/>
          </p:cNvPicPr>
          <p:nvPr/>
        </p:nvPicPr>
        <p:blipFill rotWithShape="1">
          <a:blip r:embed="rId7" cstate="print"/>
          <a:srcRect b="16248"/>
          <a:stretch/>
        </p:blipFill>
        <p:spPr>
          <a:xfrm>
            <a:off x="3927258" y="1196751"/>
            <a:ext cx="3993499" cy="250847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3" name="Рисунок 12" descr="2021-11-15 17-24-22.JPG"/>
          <p:cNvPicPr>
            <a:picLocks noChangeAspect="1"/>
          </p:cNvPicPr>
          <p:nvPr/>
        </p:nvPicPr>
        <p:blipFill rotWithShape="1">
          <a:blip r:embed="rId8" cstate="print"/>
          <a:srcRect l="6569" r="10683"/>
          <a:stretch/>
        </p:blipFill>
        <p:spPr>
          <a:xfrm>
            <a:off x="514350" y="3667808"/>
            <a:ext cx="3000376" cy="271938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Picture 3" descr="C:\Users\MAZHIT~1.AR\AppData\Local\Temp\7zO81B4F1F5\PHOTO-2021-06-21-13-00-54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85" b="20794"/>
          <a:stretch/>
        </p:blipFill>
        <p:spPr bwMode="auto">
          <a:xfrm>
            <a:off x="514350" y="1196751"/>
            <a:ext cx="3465445" cy="2508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856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38" y="2264037"/>
            <a:ext cx="2457134" cy="153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4"/>
          <p:cNvSpPr>
            <a:spLocks noChangeArrowheads="1"/>
          </p:cNvSpPr>
          <p:nvPr/>
        </p:nvSpPr>
        <p:spPr bwMode="auto">
          <a:xfrm>
            <a:off x="0" y="164242"/>
            <a:ext cx="12192000" cy="369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3" tIns="45706" rIns="91413" bIns="45706">
            <a:spAutoFit/>
          </a:bodyPr>
          <a:lstStyle/>
          <a:p>
            <a:pPr algn="ctr"/>
            <a:endParaRPr lang="ru-RU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93" name="Прямоугольник 92"/>
          <p:cNvSpPr/>
          <p:nvPr/>
        </p:nvSpPr>
        <p:spPr>
          <a:xfrm>
            <a:off x="904578" y="1166963"/>
            <a:ext cx="4895269" cy="1184666"/>
          </a:xfrm>
          <a:prstGeom prst="rect">
            <a:avLst/>
          </a:prstGeom>
        </p:spPr>
        <p:txBody>
          <a:bodyPr wrap="square" lIns="91413" tIns="45706" rIns="91413" bIns="45706">
            <a:spAutoFit/>
          </a:bodyPr>
          <a:lstStyle/>
          <a:p>
            <a:pPr algn="ctr"/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НЕГОСУДАРСТВЕННОГО ПАНСИОНАТА СТАЦИОНАРНОГО СОЦИАЛЬНОГО ОБСЛУЖИВАНИЯ ГРАЖДАН ПОЖИЛОГО ВОЗРАСТА И ИНВАЛИДОВ В ИГЛИНСКОМ РАЙОНЕ РЕСПУБЛИКИ БАШКОРТОСТАН</a:t>
            </a:r>
          </a:p>
          <a:p>
            <a:pPr lvl="0" algn="ctr"/>
            <a:r>
              <a:rPr lang="ru-RU" sz="1100" b="1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ИНВЕСТИЦИОННАЯ СТАДИЯ </a:t>
            </a:r>
          </a:p>
          <a:p>
            <a:pPr algn="ctr"/>
            <a:endParaRPr lang="ru-RU" sz="12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25672" y="2363967"/>
            <a:ext cx="2550224" cy="1384674"/>
          </a:xfrm>
          <a:prstGeom prst="rect">
            <a:avLst/>
          </a:prstGeom>
        </p:spPr>
        <p:txBody>
          <a:bodyPr wrap="square" lIns="91413" tIns="45706" rIns="91413" bIns="45706">
            <a:spAutoFit/>
          </a:bodyPr>
          <a:lstStyle/>
          <a:p>
            <a:pPr marL="285664" indent="-285664">
              <a:buFont typeface="Wingdings" panose="05000000000000000000" pitchFamily="2" charset="2"/>
              <a:buChar char="§"/>
            </a:pP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инвестиции </a:t>
            </a:r>
            <a:r>
              <a:rPr lang="ru-R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10,9 млн. рублей</a:t>
            </a:r>
          </a:p>
          <a:p>
            <a:pPr marL="285664" indent="-285664">
              <a:buFont typeface="Wingdings" panose="05000000000000000000" pitchFamily="2" charset="2"/>
              <a:buChar char="§"/>
            </a:pP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Мощность пансионата </a:t>
            </a:r>
            <a:r>
              <a:rPr lang="ru-R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</a:t>
            </a: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койко-мест, из них </a:t>
            </a:r>
            <a:r>
              <a:rPr lang="ru-R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</a:t>
            </a: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бюджетных</a:t>
            </a:r>
          </a:p>
          <a:p>
            <a:pPr marL="285664" indent="-285664">
              <a:buFont typeface="Wingdings" panose="05000000000000000000" pitchFamily="2" charset="2"/>
              <a:buChar char="§"/>
            </a:pP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Будет создано </a:t>
            </a:r>
            <a:r>
              <a:rPr lang="ru-R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новых рабочих мест 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69557" y="4043156"/>
            <a:ext cx="4967803" cy="1624684"/>
          </a:xfrm>
          <a:prstGeom prst="rect">
            <a:avLst/>
          </a:prstGeom>
        </p:spPr>
        <p:txBody>
          <a:bodyPr wrap="square" lIns="91413" tIns="45706" rIns="91413" bIns="45706">
            <a:spAutoFit/>
          </a:bodyPr>
          <a:lstStyle/>
          <a:p>
            <a:pPr algn="ctr" eaLnBrk="1" hangingPunct="1">
              <a:lnSpc>
                <a:spcPct val="120000"/>
              </a:lnSpc>
            </a:pP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(СТРОИТЕЛЬСТВО) НЕГОСУДАРТСЕННОГО ПАНСИОНАТА ДЛЯ ГРАЖДАН ПОЖИЛОГО ВОЗРАСТА И ИНВАЛИДОВ  В ГОРОДСКОМ ОКРУГЕ ГОРОД СИБАЙ РЕСПУБЛИКИ БАШКОРТОСТАН</a:t>
            </a:r>
          </a:p>
          <a:p>
            <a:pPr lvl="0" algn="ctr">
              <a:lnSpc>
                <a:spcPct val="120000"/>
              </a:lnSpc>
            </a:pPr>
            <a:r>
              <a:rPr lang="ru-RU" sz="1100" b="1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ПРЕДИНВЕСТИЦИОННАЯ СТАДИЯ </a:t>
            </a:r>
          </a:p>
          <a:p>
            <a:pPr algn="ctr" eaLnBrk="1" hangingPunct="1">
              <a:lnSpc>
                <a:spcPct val="120000"/>
              </a:lnSpc>
            </a:pPr>
            <a:endParaRPr lang="ru-RU" sz="12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20000"/>
              </a:lnSpc>
            </a:pPr>
            <a:endParaRPr lang="ru-RU" sz="12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88" y="5206484"/>
            <a:ext cx="2545236" cy="1509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2978103" y="5373705"/>
            <a:ext cx="2449098" cy="8516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ctr"/>
          <a:lstStyle/>
          <a:p>
            <a:pPr algn="ctr"/>
            <a:endParaRPr lang="ru-RU" sz="12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2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664" indent="-285664">
              <a:buFont typeface="Wingdings" panose="05000000000000000000" pitchFamily="2" charset="2"/>
              <a:buChar char="§"/>
            </a:pP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инвестиции </a:t>
            </a:r>
            <a:r>
              <a:rPr lang="ru-R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42,4 млн. рублей</a:t>
            </a:r>
          </a:p>
          <a:p>
            <a:pPr marL="285664" indent="-285664">
              <a:buFont typeface="Wingdings" panose="05000000000000000000" pitchFamily="2" charset="2"/>
              <a:buChar char="§"/>
            </a:pP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Мощность пансионата </a:t>
            </a:r>
            <a:r>
              <a:rPr lang="ru-R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</a:t>
            </a: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койко-мест, из них </a:t>
            </a:r>
            <a:r>
              <a:rPr lang="ru-R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</a:t>
            </a: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бюджетных</a:t>
            </a:r>
          </a:p>
          <a:p>
            <a:pPr marL="285664" indent="-285664">
              <a:buFont typeface="Wingdings" panose="05000000000000000000" pitchFamily="2" charset="2"/>
              <a:buChar char="§"/>
            </a:pP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Будет создано </a:t>
            </a:r>
            <a:r>
              <a:rPr lang="ru-R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</a:t>
            </a: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новых рабочих мест  </a:t>
            </a:r>
          </a:p>
          <a:p>
            <a:pPr marL="171399" indent="-171399" algn="ctr">
              <a:buFont typeface="Wingdings" panose="05000000000000000000" pitchFamily="2" charset="2"/>
              <a:buChar char="§"/>
            </a:pPr>
            <a:endParaRPr lang="ru-RU" sz="11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815893" y="4148913"/>
            <a:ext cx="5111236" cy="1184666"/>
          </a:xfrm>
          <a:prstGeom prst="rect">
            <a:avLst/>
          </a:prstGeom>
        </p:spPr>
        <p:txBody>
          <a:bodyPr wrap="square" lIns="91413" tIns="45706" rIns="91413" bIns="45706">
            <a:spAutoFit/>
          </a:bodyPr>
          <a:lstStyle/>
          <a:p>
            <a:pPr algn="ctr"/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НЕГОСУДАРСТВЕННОГО ПАНСИОНАТ А</a:t>
            </a:r>
          </a:p>
          <a:p>
            <a:pPr algn="ctr"/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СТАЦИОНАРНОГО ОБСЛУЖИВАНИЯ ДЛЯ ПОЖИЛЫХ ГРАЖДАН И ИНВАЛИДОВ В С. ПРИШИБ В БЛАГОВАРСКОМ РАЙОНЕ РЕСПУБЛИКИ БАШКОРТОСТАН</a:t>
            </a:r>
          </a:p>
          <a:p>
            <a:pPr lvl="0" algn="ctr"/>
            <a:r>
              <a:rPr lang="ru-RU" sz="1100" b="1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ПРЕДИНВЕСТИЦИОННАЯ СТАДИЯ </a:t>
            </a:r>
          </a:p>
          <a:p>
            <a:pPr algn="ctr"/>
            <a:endParaRPr lang="ru-RU" sz="12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6" descr="https://su05.mintrudrb.ru/system/images/posts/1/48886/album_thumb/DSC01424.JPG?14189929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183" y="5206484"/>
            <a:ext cx="2590968" cy="1494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6497115" y="5373705"/>
            <a:ext cx="2495409" cy="8516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ctr"/>
          <a:lstStyle/>
          <a:p>
            <a:pPr algn="ctr"/>
            <a:endParaRPr lang="ru-RU" sz="12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2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664" indent="-285664">
              <a:buFont typeface="Wingdings" panose="05000000000000000000" pitchFamily="2" charset="2"/>
              <a:buChar char="§"/>
            </a:pP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инвестиции </a:t>
            </a:r>
            <a:r>
              <a:rPr lang="ru-R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млн. рублей</a:t>
            </a:r>
          </a:p>
          <a:p>
            <a:pPr marL="285664" indent="-285664">
              <a:buFont typeface="Wingdings" panose="05000000000000000000" pitchFamily="2" charset="2"/>
              <a:buChar char="§"/>
            </a:pP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Мощность пансионата </a:t>
            </a:r>
            <a:r>
              <a:rPr lang="ru-R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койко-мест, из них </a:t>
            </a:r>
            <a:r>
              <a:rPr lang="ru-R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</a:t>
            </a: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бюджетных</a:t>
            </a:r>
          </a:p>
          <a:p>
            <a:pPr marL="285664" indent="-285664">
              <a:buFont typeface="Wingdings" panose="05000000000000000000" pitchFamily="2" charset="2"/>
              <a:buChar char="§"/>
            </a:pP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Будет создано </a:t>
            </a:r>
            <a:r>
              <a:rPr lang="ru-R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</a:t>
            </a: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новых рабочих мест  </a:t>
            </a:r>
          </a:p>
          <a:p>
            <a:pPr marL="171399" indent="-171399" algn="ctr">
              <a:buFont typeface="Wingdings" panose="05000000000000000000" pitchFamily="2" charset="2"/>
              <a:buChar char="§"/>
            </a:pPr>
            <a:endParaRPr lang="ru-RU" sz="11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629993" y="1217437"/>
            <a:ext cx="4861426" cy="1000042"/>
          </a:xfrm>
          <a:prstGeom prst="rect">
            <a:avLst/>
          </a:prstGeom>
        </p:spPr>
        <p:txBody>
          <a:bodyPr wrap="square" lIns="91413" tIns="45706" rIns="91413" bIns="45706">
            <a:spAutoFit/>
          </a:bodyPr>
          <a:lstStyle/>
          <a:p>
            <a:pPr algn="ctr"/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НЕГОСУДАРСТВЕННОГО </a:t>
            </a:r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ПАНСИОНАТА</a:t>
            </a:r>
            <a:endParaRPr lang="ru-RU" sz="12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СТАЦИОНАРНОГО ОБСЛУЖИВАНИЯ ДЛЯ ПОЖИЛЫХ ГРАЖДАН И ИНВАЛИДОВ В С. КАНЛЫ КУШНАРЕНКОВСКОГО РАЙОНА РЕСПУБЛИКИ БАШКОРТОСТАН</a:t>
            </a:r>
          </a:p>
          <a:p>
            <a:pPr algn="ctr"/>
            <a:r>
              <a:rPr lang="ru-RU" sz="1000" b="1" dirty="0">
                <a:solidFill>
                  <a:srgbClr val="C050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ПРЕДИНВЕСТИЦИОННАЯ СТАДИЯ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9529914" y="2305577"/>
            <a:ext cx="2269813" cy="1984699"/>
          </a:xfrm>
          <a:prstGeom prst="rect">
            <a:avLst/>
          </a:prstGeom>
        </p:spPr>
        <p:txBody>
          <a:bodyPr wrap="square" lIns="91413" tIns="45706" rIns="91413" bIns="45706">
            <a:spAutoFit/>
          </a:bodyPr>
          <a:lstStyle/>
          <a:p>
            <a:pPr algn="ctr"/>
            <a:endParaRPr lang="ru-RU" sz="11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инвестиции </a:t>
            </a:r>
            <a:r>
              <a:rPr lang="ru-R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20,1 млн. рублей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Мощность пансионата </a:t>
            </a:r>
            <a:r>
              <a:rPr lang="ru-R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койко-места, из них </a:t>
            </a:r>
            <a:r>
              <a:rPr lang="ru-R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бюджетных</a:t>
            </a:r>
          </a:p>
          <a:p>
            <a:pPr marL="285664" indent="-285664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Будет создано </a:t>
            </a:r>
            <a:r>
              <a:rPr lang="ru-R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</a:t>
            </a: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новых рабочих мест  </a:t>
            </a:r>
          </a:p>
          <a:p>
            <a:pPr algn="ctr"/>
            <a:endParaRPr lang="ru-RU" sz="14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4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0790" y="130176"/>
            <a:ext cx="12212161" cy="584640"/>
          </a:xfrm>
          <a:prstGeom prst="rect">
            <a:avLst/>
          </a:prstGeom>
        </p:spPr>
        <p:txBody>
          <a:bodyPr wrap="square" lIns="91413" tIns="45706" rIns="91413" bIns="45706">
            <a:spAutoFit/>
          </a:bodyPr>
          <a:lstStyle/>
          <a:p>
            <a:pPr algn="ctr"/>
            <a:r>
              <a:rPr lang="ru-RU" alt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СОЦИАЛЬНОЕ ОБСЛУЖИВАНИЕ ГРАЖДАН ПОЖИЛОГО ВОЗРАСТА И ИНВАЛИДОВ </a:t>
            </a:r>
          </a:p>
          <a:p>
            <a:pPr algn="ctr"/>
            <a:r>
              <a:rPr lang="ru-RU" altLang="ru-R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СТАЦИОНАРНОЙ ФОРМЕ В РАМКАХ РЕАЛИЗАЦИИ МЕХАНИЗМОВ ГОСУДАРСТВЕННО-ЧАСТНОГО ПАРТНЕРСТВА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9897" y="2111428"/>
            <a:ext cx="1632432" cy="1292363"/>
          </a:xfrm>
          <a:prstGeom prst="rect">
            <a:avLst/>
          </a:prstGeom>
        </p:spPr>
        <p:txBody>
          <a:bodyPr wrap="square" lIns="91413" tIns="45706" rIns="91413" bIns="45706">
            <a:spAutoFit/>
          </a:bodyPr>
          <a:lstStyle/>
          <a:p>
            <a:pPr algn="ctr"/>
            <a:r>
              <a:rPr lang="ru-RU" sz="5400" b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22</a:t>
            </a:r>
            <a:endParaRPr lang="ru-RU" sz="5400" dirty="0">
              <a:solidFill>
                <a:srgbClr val="92D050"/>
              </a:solidFill>
            </a:endParaRPr>
          </a:p>
          <a:p>
            <a:pPr algn="ctr"/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697105" y="5053856"/>
            <a:ext cx="1632432" cy="1292363"/>
          </a:xfrm>
          <a:prstGeom prst="rect">
            <a:avLst/>
          </a:prstGeom>
        </p:spPr>
        <p:txBody>
          <a:bodyPr wrap="square" lIns="91413" tIns="45706" rIns="91413" bIns="45706">
            <a:spAutoFit/>
          </a:bodyPr>
          <a:lstStyle/>
          <a:p>
            <a:pPr algn="ctr"/>
            <a:r>
              <a:rPr lang="ru-RU" sz="5400" b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66</a:t>
            </a:r>
            <a:endParaRPr lang="ru-RU" sz="5400" dirty="0">
              <a:solidFill>
                <a:srgbClr val="92D050"/>
              </a:solidFill>
            </a:endParaRPr>
          </a:p>
          <a:p>
            <a:pPr algn="ctr"/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893" y="2302390"/>
            <a:ext cx="2660654" cy="1496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8735780" y="5932613"/>
            <a:ext cx="1632432" cy="1292363"/>
          </a:xfrm>
          <a:prstGeom prst="rect">
            <a:avLst/>
          </a:prstGeom>
        </p:spPr>
        <p:txBody>
          <a:bodyPr wrap="square" lIns="91413" tIns="45706" rIns="91413" bIns="45706">
            <a:spAutoFit/>
          </a:bodyPr>
          <a:lstStyle/>
          <a:p>
            <a:pPr algn="ctr"/>
            <a:r>
              <a:rPr lang="ru-RU" sz="5400" b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40</a:t>
            </a:r>
            <a:endParaRPr lang="ru-RU" sz="5400" dirty="0">
              <a:solidFill>
                <a:srgbClr val="92D050"/>
              </a:solidFill>
            </a:endParaRPr>
          </a:p>
          <a:p>
            <a:pPr algn="ctr"/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548086" y="2123450"/>
            <a:ext cx="1632432" cy="1292363"/>
          </a:xfrm>
          <a:prstGeom prst="rect">
            <a:avLst/>
          </a:prstGeom>
        </p:spPr>
        <p:txBody>
          <a:bodyPr wrap="square" lIns="91413" tIns="45706" rIns="91413" bIns="45706">
            <a:spAutoFit/>
          </a:bodyPr>
          <a:lstStyle/>
          <a:p>
            <a:pPr algn="ctr"/>
            <a:r>
              <a:rPr lang="ru-RU" sz="5400" b="1" dirty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36</a:t>
            </a:r>
            <a:endParaRPr lang="ru-RU" sz="5400" dirty="0">
              <a:solidFill>
                <a:srgbClr val="92D050"/>
              </a:solidFill>
            </a:endParaRPr>
          </a:p>
          <a:p>
            <a:pPr algn="ctr"/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" name="AutoShape 2" descr="blob:https://web.whatsapp.com/24a2c9a1-72d5-45ca-b903-a7fef57a6615"/>
          <p:cNvSpPr>
            <a:spLocks noChangeAspect="1" noChangeArrowheads="1"/>
          </p:cNvSpPr>
          <p:nvPr/>
        </p:nvSpPr>
        <p:spPr bwMode="auto">
          <a:xfrm>
            <a:off x="155534" y="-144429"/>
            <a:ext cx="304721" cy="304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3" tIns="45706" rIns="91413" bIns="45706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771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Новый шаблон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noFill/>
        <a:ln w="38100" cap="flat" cmpd="sng" algn="ctr">
          <a:solidFill>
            <a:srgbClr val="FF0000"/>
          </a:solidFill>
          <a:prstDash val="solid"/>
          <a:tailEnd type="arrow"/>
        </a:ln>
        <a:effectLst/>
      </a:spPr>
      <a:bodyPr/>
      <a:lstStyle/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23086</TotalTime>
  <Words>1789</Words>
  <Application>Microsoft Office PowerPoint</Application>
  <PresentationFormat>Произвольный</PresentationFormat>
  <Paragraphs>275</Paragraphs>
  <Slides>16</Slides>
  <Notes>4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9" baseType="lpstr">
      <vt:lpstr>Новый шаблон</vt:lpstr>
      <vt:lpstr>Тема Office</vt:lpstr>
      <vt:lpstr>Picture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Шестаева Ксения Анатольевн</dc:creator>
  <cp:lastModifiedBy>Шайбакова Цирина Рафаиловна</cp:lastModifiedBy>
  <cp:revision>834</cp:revision>
  <cp:lastPrinted>2021-04-14T16:27:56Z</cp:lastPrinted>
  <dcterms:created xsi:type="dcterms:W3CDTF">2016-08-16T12:56:07Z</dcterms:created>
  <dcterms:modified xsi:type="dcterms:W3CDTF">2022-09-13T13:41:04Z</dcterms:modified>
</cp:coreProperties>
</file>