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60" r:id="rId2"/>
    <p:sldId id="272" r:id="rId3"/>
    <p:sldId id="273" r:id="rId4"/>
    <p:sldId id="285" r:id="rId5"/>
    <p:sldId id="280" r:id="rId6"/>
    <p:sldId id="281" r:id="rId7"/>
    <p:sldId id="284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C63"/>
    <a:srgbClr val="C0131D"/>
    <a:srgbClr val="D5D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302" autoAdjust="0"/>
  </p:normalViewPr>
  <p:slideViewPr>
    <p:cSldViewPr snapToGrid="0" showGuides="1">
      <p:cViewPr varScale="1">
        <p:scale>
          <a:sx n="63" d="100"/>
          <a:sy n="63" d="100"/>
        </p:scale>
        <p:origin x="76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86B98-EB0C-4738-8EE1-28D13204EB5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D859-C538-4C49-92C6-66126AB6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7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7AA967-B170-4B32-AB4D-BDA08FD9C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0" y="271461"/>
            <a:ext cx="12180570" cy="65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7FA60-045F-42D5-9872-4559F55801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75B547-99E2-425E-9C74-8647C3049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7354" r="57737" b="37557"/>
          <a:stretch/>
        </p:blipFill>
        <p:spPr>
          <a:xfrm>
            <a:off x="4846389" y="0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9A12615-DCE0-44E3-BF6F-E109AC0C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FB9-CA22-424E-80C4-9B91A90CE3EA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0F5302-69C6-4797-A446-35F4C02B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E69D25-0FAC-4164-9D48-B9FCE767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8B698068-B8F5-4F2B-80CF-0BC1013BA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935" y="2663709"/>
            <a:ext cx="10515600" cy="76529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Тема выступления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60DD956-612F-48E2-AAF2-370B24DC1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935" y="3499262"/>
            <a:ext cx="4970091" cy="40242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C0A00AA1-35A3-498E-8F1F-477CF32EE3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935" y="3831788"/>
            <a:ext cx="4970091" cy="365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9024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391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pos="72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CFEB98-22B6-42D8-9044-B7BF9EDF0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86B59-366B-4FB4-8BB9-7C77F9A50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5E30DBF-1A09-4E0A-B062-3848982A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DD8C-38E3-4CF1-AF00-3121018193DD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FD8BA-DA71-48AB-917E-AEA7BE64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A99DD-D212-4115-AA5E-2E51DF8E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>
                <a:solidFill>
                  <a:srgbClr val="454C63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2992E1A7-0713-40CA-90D4-362680AB1090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42CE85-E7DE-48FA-825A-34EED6C9DD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9CBAF6D5-30F2-4C7B-9BFF-992C85B23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6A56C5C1-6C88-4B87-BCD4-FEAB807A01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457200" indent="-457200">
              <a:buClr>
                <a:srgbClr val="C0131D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orient="horz" pos="391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103A39-C39E-4A32-99A3-9ACCEB89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A3F535-BEB9-406A-A72D-7CDA9AF9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3DC5A24-F0ED-40AF-8F77-058CCACFC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825624"/>
            <a:ext cx="5360987" cy="4411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E6E7D1-9127-4166-BFBA-0FFFD27E2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360987" cy="4411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FAC904-BBDC-42AD-85F3-EABAC138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AD00-3DC3-4CF2-887A-B9CC952019D7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242DF3-7F2F-4A6A-9138-F03B64FC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E4F81-54CD-4282-B0D3-B0E8479D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BED6080-B556-458E-BE1B-BDF22AA60068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A765DC-91FA-452C-9B0B-BF5BAE0EA7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3" name="Заголовок 14">
            <a:extLst>
              <a:ext uri="{FF2B5EF4-FFF2-40B4-BE49-F238E27FC236}">
                <a16:creationId xmlns:a16="http://schemas.microsoft.com/office/drawing/2014/main" id="{AB8242E2-0EFC-40D9-A8E9-6E2E93983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660260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9263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454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DBBE6E-4E12-407D-B045-606119F08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8AE49-54D4-4F27-B15D-BED801072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B91E48C-E531-4FCE-9A66-93608009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60C-6DFE-4588-A9C4-E10DC03CFEB2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8B305F-3DC2-4078-B9DD-6CC48F2F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F9BB1F-220A-4D79-B869-3D50B6F6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5DBE2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B278394E-33F0-4A44-A6CD-5BCB41F4C55E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chemeClr val="bg1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65E6ED-C4DC-43B8-8F03-7E7C86B50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1" name="Заголовок 14">
            <a:extLst>
              <a:ext uri="{FF2B5EF4-FFF2-40B4-BE49-F238E27FC236}">
                <a16:creationId xmlns:a16="http://schemas.microsoft.com/office/drawing/2014/main" id="{4E497377-69D7-41B6-AC68-F4A8F3578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Объект 16">
            <a:extLst>
              <a:ext uri="{FF2B5EF4-FFF2-40B4-BE49-F238E27FC236}">
                <a16:creationId xmlns:a16="http://schemas.microsoft.com/office/drawing/2014/main" id="{34C9091D-6CAE-483D-848D-691ED34C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691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CA426A-15F9-4F90-B8C5-6F00A8816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6BC03F-B5E4-4FC8-B0D5-07F65EF06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012F6AF-6FC4-4827-A04E-D02FB1FBB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1681163"/>
            <a:ext cx="533876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BD6962-8B21-4CA7-A38A-86A58F858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4" y="2505075"/>
            <a:ext cx="5338762" cy="3684588"/>
          </a:xfrm>
        </p:spPr>
        <p:txBody>
          <a:bodyPr>
            <a:normAutofit/>
          </a:bodyPr>
          <a:lstStyle>
            <a:lvl1pPr marL="285750" indent="-285750">
              <a:buClr>
                <a:srgbClr val="C0131D"/>
              </a:buCl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FD669E-9BAC-4DE1-9AEE-DA6EB7FE2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60986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3DBD51-7D8A-4349-972F-27D28A0B0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0986" cy="36845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Образец</a:t>
            </a:r>
          </a:p>
          <a:p>
            <a:pPr lvl="0"/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1C681C-802B-42F8-AD98-9BF1C324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E425-8654-465F-8C3E-3B60E8F50930}" type="datetime1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9142E6-BF23-47F1-A9C4-717AB3DC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F502AA-055E-49F1-AD8C-CEE5FB71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D04E235-B72B-42A0-AEF3-0A9CFFAE8D3F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70A844-29CE-4EC2-BE09-8F29D4A7EE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2" name="Заголовок 14">
            <a:extLst>
              <a:ext uri="{FF2B5EF4-FFF2-40B4-BE49-F238E27FC236}">
                <a16:creationId xmlns:a16="http://schemas.microsoft.com/office/drawing/2014/main" id="{78D56123-DE0B-4A90-A778-C091E000D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1900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rgbClr val="C01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4B9CBD-656D-4744-A32A-0351BAEC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DDF0B9-5BED-46CC-889F-C858B8609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6FA9EAA-E1C7-4A20-8F4C-5E6913E5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76E8A-D0CC-4792-AD9E-6E435E0921D6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AA36A5-4DB8-4DC0-9B0F-AAA904E21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D04DB3-7C0D-4EEE-8A20-D32907F7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5DBE2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72FB3E9-88B7-413F-B38D-B6560840261D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chemeClr val="bg1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8A7B56-F73D-4382-AFF8-021E455EB7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0" name="Заголовок 14">
            <a:extLst>
              <a:ext uri="{FF2B5EF4-FFF2-40B4-BE49-F238E27FC236}">
                <a16:creationId xmlns:a16="http://schemas.microsoft.com/office/drawing/2014/main" id="{27259C7A-245E-45F9-9955-7CA79EA74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16">
            <a:extLst>
              <a:ext uri="{FF2B5EF4-FFF2-40B4-BE49-F238E27FC236}">
                <a16:creationId xmlns:a16="http://schemas.microsoft.com/office/drawing/2014/main" id="{EF8C5D30-B72A-45F7-94A5-5D8CDA3D5C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404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B10ED-2E2A-4BE1-80D8-0EC28FEA7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6C69E6-9DAC-406C-98A7-B783E8136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35E9E5D-969C-4801-A160-8C26B5D6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17DF-6F08-42D3-877B-82159D6DD161}" type="datetime1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83FB2D-862C-4502-AA5B-EE8FC3B3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AC51-2559-4517-AE2C-641AF50D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A6DE56-3A7B-4D21-B87D-35771568C4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8" name="Заголовок 14">
            <a:extLst>
              <a:ext uri="{FF2B5EF4-FFF2-40B4-BE49-F238E27FC236}">
                <a16:creationId xmlns:a16="http://schemas.microsoft.com/office/drawing/2014/main" id="{377D283A-7996-40E0-A476-344F54A38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04806EE-FF72-4A45-9FC6-7AAB03D56CC0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9970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EC64A9-D650-4632-B5F9-B9DDCEEA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7572C6-D7D7-4E47-92DB-14670ED2E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B0FAB-4BA9-418F-9601-D6BE2355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594258"/>
            <a:ext cx="4113212" cy="463142"/>
          </a:xfrm>
        </p:spPr>
        <p:txBody>
          <a:bodyPr anchor="b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C22B1-C031-442B-A1C7-5809F43C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4258"/>
            <a:ext cx="6350000" cy="464303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DB7EFF-41B1-42A0-9F83-467647DAD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4" y="2057399"/>
            <a:ext cx="4113212" cy="41476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A2DED2-1172-45AE-B8E8-5A726939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D709-467E-4763-B031-7F7FF56A80DB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AFBA4C-F398-4A27-AA7A-EF04D885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50A4E-B126-46C3-9ED2-B52CF144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377C8A-B290-4390-9399-FE525C354A6C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6C8D3B-AB0F-4E0F-B0D8-598CE749E3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2" name="Заголовок 14">
            <a:extLst>
              <a:ext uri="{FF2B5EF4-FFF2-40B4-BE49-F238E27FC236}">
                <a16:creationId xmlns:a16="http://schemas.microsoft.com/office/drawing/2014/main" id="{0FE43B8A-2620-4587-8C5C-30EAC8AC9E8C}"/>
              </a:ext>
            </a:extLst>
          </p:cNvPr>
          <p:cNvSpPr txBox="1">
            <a:spLocks/>
          </p:cNvSpPr>
          <p:nvPr userDrawn="1"/>
        </p:nvSpPr>
        <p:spPr>
          <a:xfrm>
            <a:off x="658813" y="744989"/>
            <a:ext cx="10874375" cy="84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5248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73E11-4193-405B-8B21-8A2BBE34C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16B811-18F7-4FD1-81FC-6B4A16C36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1AFEC7-2AD0-44D1-9F58-00CD6F4F9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94258"/>
            <a:ext cx="6350000" cy="46430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340C2-C295-4327-827E-2FFF0BCF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2D2-D76D-4736-B234-4D00112700F1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419457-185E-4D66-B1A3-1F3B336A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D18C45-BAEA-42C3-AB0B-FE93F10C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3C265A7-99A0-4902-9BE0-4CDDC67B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594258"/>
            <a:ext cx="4113212" cy="463142"/>
          </a:xfrm>
        </p:spPr>
        <p:txBody>
          <a:bodyPr anchor="b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1FA6B53-4EB2-447D-9087-2E130988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4" y="2057399"/>
            <a:ext cx="4113212" cy="41476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9985A452-47CA-4C8B-8F9A-753F340B89B3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633423-7D98-4449-81E8-F2E08D2479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4" name="Заголовок 14">
            <a:extLst>
              <a:ext uri="{FF2B5EF4-FFF2-40B4-BE49-F238E27FC236}">
                <a16:creationId xmlns:a16="http://schemas.microsoft.com/office/drawing/2014/main" id="{2474DBFA-7997-487A-81F7-9E94060B467F}"/>
              </a:ext>
            </a:extLst>
          </p:cNvPr>
          <p:cNvSpPr txBox="1">
            <a:spLocks/>
          </p:cNvSpPr>
          <p:nvPr userDrawn="1"/>
        </p:nvSpPr>
        <p:spPr>
          <a:xfrm>
            <a:off x="658813" y="744989"/>
            <a:ext cx="10874375" cy="84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3785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B9A7F-BCC4-4A06-916B-9D9AD50F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886BC-D276-4873-9088-97A25A737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D6529-4C5C-4619-99DB-9A576BA81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8C5C8-E00E-4F7B-9E1D-FA8A7F60D016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0F2CF-5FC1-4005-9EF2-BC7E9798C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F314D-C9E3-46B2-BBA9-E8C35E5D5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rgbClr val="454C63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65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845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sv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08557-4915-4090-9451-AD5EDED2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35" y="3572762"/>
            <a:ext cx="10515600" cy="765291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МУНИЦИПАЛЬНО-ЧАСТНОГО ПАРТНЕРСТВА. </a:t>
            </a:r>
            <a:br>
              <a:rPr lang="ru-RU" dirty="0"/>
            </a:br>
            <a:r>
              <a:rPr lang="ru-RU" dirty="0"/>
              <a:t>ОПЫТ ЕКАТЕРИНБУРГА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29178C-DD6D-442A-A389-F9CEDC6C2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749" y="4484497"/>
            <a:ext cx="4970091" cy="402420"/>
          </a:xfrm>
        </p:spPr>
        <p:txBody>
          <a:bodyPr/>
          <a:lstStyle/>
          <a:p>
            <a:r>
              <a:rPr lang="ru-RU" dirty="0"/>
              <a:t>Орлов Алексей Валерьевич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63CA9F-1E67-44D9-A4B3-FAE906D2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750" y="4807786"/>
            <a:ext cx="4970091" cy="36512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Глава Екатеринбурга</a:t>
            </a:r>
          </a:p>
        </p:txBody>
      </p:sp>
    </p:spTree>
    <p:extLst>
      <p:ext uri="{BB962C8B-B14F-4D97-AF65-F5344CB8AC3E}">
        <p14:creationId xmlns:p14="http://schemas.microsoft.com/office/powerpoint/2010/main" val="45416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0246" y="909842"/>
            <a:ext cx="10874375" cy="849269"/>
          </a:xfrm>
        </p:spPr>
        <p:txBody>
          <a:bodyPr>
            <a:normAutofit fontScale="90000"/>
          </a:bodyPr>
          <a:lstStyle/>
          <a:p>
            <a:r>
              <a:rPr lang="ru-RU" sz="3100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Проект «Развитие городских железнодорожных перевозок «Наземное метро»</a:t>
            </a:r>
            <a:br>
              <a:rPr lang="ru-RU" spc="-1" dirty="0">
                <a:solidFill>
                  <a:srgbClr val="000000"/>
                </a:solidFill>
                <a:ea typeface="Microsoft YaHei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97723" y="1676269"/>
            <a:ext cx="5734500" cy="48208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0246" y="1759112"/>
            <a:ext cx="4475079" cy="1819358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Свердловская железная дорога - филиал ОАО «РЖД»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Правительство СО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Администрация г. Екатеринбурга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83674" y="1565110"/>
            <a:ext cx="2488222" cy="388004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>
                <a:solidFill>
                  <a:schemeClr val="bg1"/>
                </a:solidFill>
                <a:ea typeface="Microsoft YaHei"/>
                <a:cs typeface="Arial" panose="020B0604020202020204" pitchFamily="34" charset="0"/>
              </a:rPr>
              <a:t>Участники Проекта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0246" y="3956538"/>
            <a:ext cx="4475079" cy="2399812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756026">
              <a:buFont typeface="Arial" panose="020B0604020202020204" pitchFamily="34" charset="0"/>
              <a:buChar char="•"/>
              <a:defRPr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формирование системы железнодорожного общественного транспорта как каркаса агломерации для распределения пассажиропотоков Екатеринбурга </a:t>
            </a:r>
            <a:b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</a:b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и семи городов агломерации</a:t>
            </a:r>
            <a:endParaRPr lang="ru-RU" dirty="0">
              <a:solidFill>
                <a:srgbClr val="454C63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46281" y="3727984"/>
            <a:ext cx="2963008" cy="457108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>
                <a:solidFill>
                  <a:schemeClr val="bg1"/>
                </a:solidFill>
                <a:ea typeface="Microsoft YaHei"/>
                <a:cs typeface="Arial" panose="020B0604020202020204" pitchFamily="34" charset="0"/>
              </a:rPr>
              <a:t>Цель Проекта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6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3451" y="489604"/>
            <a:ext cx="10874375" cy="849269"/>
          </a:xfrm>
        </p:spPr>
        <p:txBody>
          <a:bodyPr>
            <a:noAutofit/>
          </a:bodyPr>
          <a:lstStyle/>
          <a:p>
            <a:pPr defTabSz="756026">
              <a:defRPr/>
            </a:pPr>
            <a:r>
              <a:rPr lang="ru-RU" sz="2800" spc="-1" dirty="0">
                <a:solidFill>
                  <a:srgbClr val="454C63"/>
                </a:solidFill>
                <a:latin typeface="+mn-lt"/>
                <a:ea typeface="Microsoft YaHei"/>
                <a:cs typeface="Arial" panose="020B0604020202020204" pitchFamily="34" charset="0"/>
              </a:rPr>
              <a:t>Агломерационный проект «Развитие ТЛЦ «Седельниково»</a:t>
            </a:r>
            <a:endParaRPr lang="ru-RU" sz="2800" dirty="0">
              <a:solidFill>
                <a:srgbClr val="454C63"/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31523" y="2035052"/>
            <a:ext cx="5686303" cy="36251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0246" y="2013438"/>
            <a:ext cx="4422530" cy="1626577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Свердловская железная дорога -филиал ОАО «РЖД»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МО «г. Екатеринбург»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 err="1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Сысертский</a:t>
            </a: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 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 err="1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Арамильский</a:t>
            </a: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 ГО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83776" y="1880416"/>
            <a:ext cx="2356339" cy="266043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>
                <a:solidFill>
                  <a:schemeClr val="bg1"/>
                </a:solidFill>
                <a:ea typeface="Microsoft YaHei"/>
                <a:cs typeface="Arial" panose="020B0604020202020204" pitchFamily="34" charset="0"/>
              </a:rPr>
              <a:t>Участники Проекта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0245" y="4176346"/>
            <a:ext cx="4422531" cy="2180004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40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формирование новых возможностей для социально-экономического развития Екатеринбургской агломерации (ЕА), развитие конкурентоспособности СО и ЕА </a:t>
            </a:r>
            <a:b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</a:b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на рынке транспортно-логистических услуг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51891" y="4062046"/>
            <a:ext cx="2620108" cy="252534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>
                <a:solidFill>
                  <a:schemeClr val="bg1"/>
                </a:solidFill>
                <a:ea typeface="Microsoft YaHei"/>
                <a:cs typeface="Arial" panose="020B0604020202020204" pitchFamily="34" charset="0"/>
              </a:rPr>
              <a:t>Цель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11022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5336" y="744581"/>
            <a:ext cx="10874375" cy="84926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  <a:cs typeface="Arial" panose="020B0604020202020204" pitchFamily="34" charset="0"/>
              </a:rPr>
              <a:t>Проект «Комплексное развитие территории ПАО «Уралмашзавод» </a:t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>и прилегающей к нему территории с применением лучших практик благоустройства городской среды»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1600" y="1956605"/>
            <a:ext cx="4615962" cy="1292469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ООО УК «УЗТМ-КАРТЭКС»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454C63"/>
                </a:solidFill>
                <a:ea typeface="Microsoft YaHei"/>
                <a:cs typeface="Arial" panose="020B0604020202020204" pitchFamily="34" charset="0"/>
              </a:rPr>
              <a:t>Администрация города Екатеринбурга</a:t>
            </a:r>
            <a:endParaRPr lang="ru-RU" dirty="0">
              <a:solidFill>
                <a:srgbClr val="454C63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95576" y="1802739"/>
            <a:ext cx="2242648" cy="307731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>
                <a:solidFill>
                  <a:schemeClr val="bg1"/>
                </a:solidFill>
                <a:ea typeface="Microsoft YaHei"/>
                <a:cs typeface="Arial" panose="020B0604020202020204" pitchFamily="34" charset="0"/>
              </a:rPr>
              <a:t>Участники Проекта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1600" y="4123155"/>
            <a:ext cx="4615962" cy="1565030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40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социально-экономическое </a:t>
            </a:r>
          </a:p>
          <a:p>
            <a:pPr marL="284400"/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развитие и формирование комфортной городской среды в городе Екатеринбурге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5576" y="3978570"/>
            <a:ext cx="2242648" cy="289169"/>
          </a:xfrm>
          <a:prstGeom prst="roundRect">
            <a:avLst/>
          </a:prstGeom>
          <a:solidFill>
            <a:srgbClr val="C0131D"/>
          </a:solidFill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cs typeface="Arial" panose="020B0604020202020204" pitchFamily="34" charset="0"/>
              </a:rPr>
              <a:t>Цель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65F9CD-FFF2-42EA-B5C6-CB2C0773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691" y="1802739"/>
            <a:ext cx="2362003" cy="33429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BDB96E-D42C-40D5-95D8-B6AD7E67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694" y="3130514"/>
            <a:ext cx="2275788" cy="32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C25BAE3-BBDC-5176-B463-84B3A0FF8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373087"/>
              </p:ext>
            </p:extLst>
          </p:nvPr>
        </p:nvGraphicFramePr>
        <p:xfrm>
          <a:off x="658813" y="1403515"/>
          <a:ext cx="2094500" cy="77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CorelDRAW" r:id="rId3" imgW="12161775" imgH="1648778" progId="CorelDraw.Graphic.21">
                  <p:embed/>
                </p:oleObj>
              </mc:Choice>
              <mc:Fallback>
                <p:oleObj name="CorelDRAW" r:id="rId3" imgW="12161775" imgH="1648778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CC25BAE3-BBDC-5176-B463-84B3A0FF8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813" y="1403515"/>
                        <a:ext cx="2094500" cy="77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7BEBC-093E-4D9B-B1EA-A5571749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1990" y="2483183"/>
            <a:ext cx="1079949" cy="868394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7CC7DE3-5FAE-CE4F-828B-8D79FFB3D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992586"/>
              </p:ext>
            </p:extLst>
          </p:nvPr>
        </p:nvGraphicFramePr>
        <p:xfrm>
          <a:off x="711866" y="1511768"/>
          <a:ext cx="1625852" cy="70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CorelDRAW" r:id="rId7" imgW="2268080" imgH="668247" progId="CorelDraw.Graphic.21">
                  <p:embed/>
                </p:oleObj>
              </mc:Choice>
              <mc:Fallback>
                <p:oleObj name="CorelDRAW" r:id="rId7" imgW="2268080" imgH="668247" progId="CorelDraw.Graphic.21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57CC7DE3-5FAE-CE4F-828B-8D79FFB3D8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866" y="1511768"/>
                        <a:ext cx="1625852" cy="705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E9185344-631C-C760-04A8-9CBD1F5122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140854"/>
              </p:ext>
            </p:extLst>
          </p:nvPr>
        </p:nvGraphicFramePr>
        <p:xfrm>
          <a:off x="788254" y="4561024"/>
          <a:ext cx="1655492" cy="74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CorelDRAW" r:id="rId9" imgW="7543928" imgH="3394302" progId="CorelDraw.Graphic.21">
                  <p:embed/>
                </p:oleObj>
              </mc:Choice>
              <mc:Fallback>
                <p:oleObj name="CorelDRAW" r:id="rId9" imgW="7543928" imgH="3394302" progId="CorelDraw.Graphic.2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E9185344-631C-C760-04A8-9CBD1F512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8254" y="4561024"/>
                        <a:ext cx="1655492" cy="744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2591162-F1A6-8CA1-2972-A884B6C5C0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527665"/>
              </p:ext>
            </p:extLst>
          </p:nvPr>
        </p:nvGraphicFramePr>
        <p:xfrm>
          <a:off x="658813" y="5645753"/>
          <a:ext cx="2967410" cy="47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CorelDRAW" r:id="rId11" imgW="6476668" imgH="1030741" progId="CorelDraw.Graphic.21">
                  <p:embed/>
                </p:oleObj>
              </mc:Choice>
              <mc:Fallback>
                <p:oleObj name="CorelDRAW" r:id="rId11" imgW="6476668" imgH="1030741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22591162-F1A6-8CA1-2972-A884B6C5C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8813" y="5645753"/>
                        <a:ext cx="2967410" cy="472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9165F527-8468-AF93-6ABE-71A7076E0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868276"/>
              </p:ext>
            </p:extLst>
          </p:nvPr>
        </p:nvGraphicFramePr>
        <p:xfrm>
          <a:off x="957796" y="3503109"/>
          <a:ext cx="1129701" cy="82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CorelDRAW" r:id="rId13" imgW="10499007" imgH="7667489" progId="CorelDraw.Graphic.21">
                  <p:embed/>
                </p:oleObj>
              </mc:Choice>
              <mc:Fallback>
                <p:oleObj name="CorelDRAW" r:id="rId13" imgW="10499007" imgH="7667489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9165F527-8468-AF93-6ABE-71A7076E0A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57796" y="3503109"/>
                        <a:ext cx="1129701" cy="824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2811867" y="1541081"/>
            <a:ext cx="8532157" cy="46753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Подписание 4-х стороннего Соглашения о сотрудничестве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3196003" y="2692656"/>
            <a:ext cx="4347797" cy="516536"/>
          </a:xfrm>
          <a:prstGeom prst="roundRect">
            <a:avLst/>
          </a:prstGeom>
          <a:noFill/>
          <a:ln w="76200"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800" dirty="0">
                <a:solidFill>
                  <a:srgbClr val="C0131D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Администрация города Екатеринбурга</a:t>
            </a:r>
            <a:endParaRPr lang="ru-RU" sz="1800" dirty="0">
              <a:solidFill>
                <a:srgbClr val="C0131D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11964" y="3653225"/>
            <a:ext cx="6278024" cy="55693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0131D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ООО «Институт государственно-частного планирования»</a:t>
            </a:r>
            <a:endParaRPr lang="ru-RU" dirty="0">
              <a:solidFill>
                <a:srgbClr val="C0131D"/>
              </a:solidFill>
              <a:ea typeface="Liberation Serif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62970" y="4646936"/>
            <a:ext cx="6090884" cy="524247"/>
          </a:xfrm>
          <a:prstGeom prst="roundRect">
            <a:avLst/>
          </a:prstGeom>
          <a:noFill/>
          <a:ln w="76200"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0131D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ЗАО «Автоматизированные системы и комплексы»</a:t>
            </a:r>
            <a:endParaRPr lang="ru-RU" dirty="0">
              <a:solidFill>
                <a:srgbClr val="C0131D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44730" y="5760360"/>
            <a:ext cx="6516858" cy="450509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0131D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АО «Уральский завод транспортного машиностроения»</a:t>
            </a:r>
          </a:p>
          <a:p>
            <a:endParaRPr lang="ru-RU" dirty="0">
              <a:solidFill>
                <a:srgbClr val="C013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0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spc="-1" dirty="0">
                <a:solidFill>
                  <a:srgbClr val="454C63"/>
                </a:solidFill>
                <a:latin typeface="+mn-lt"/>
                <a:ea typeface="Microsoft YaHei"/>
                <a:cs typeface="Arial" panose="020B0604020202020204" pitchFamily="34" charset="0"/>
              </a:rPr>
              <a:t>В рамках Соглашения для Екатеринбурга будет разработан Трамвай Нового Поколения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59268" y="3270738"/>
            <a:ext cx="7473462" cy="29808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99" y="1978268"/>
            <a:ext cx="10260623" cy="1292469"/>
          </a:xfrm>
          <a:prstGeom prst="rect">
            <a:avLst/>
          </a:prstGeom>
          <a:noFill/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Повышенная </a:t>
            </a:r>
            <a:r>
              <a:rPr lang="ru-RU" dirty="0" err="1">
                <a:solidFill>
                  <a:srgbClr val="454C63"/>
                </a:solidFill>
                <a:cs typeface="Arial" panose="020B0604020202020204" pitchFamily="34" charset="0"/>
              </a:rPr>
              <a:t>энергоэффективность</a:t>
            </a:r>
            <a:endParaRPr lang="ru-RU" dirty="0">
              <a:solidFill>
                <a:srgbClr val="454C63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Повышенный автономный ход для движения на бесконтактных участках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54C63"/>
                </a:solidFill>
                <a:cs typeface="Arial" panose="020B0604020202020204" pitchFamily="34" charset="0"/>
              </a:rPr>
              <a:t>Возможность движения под контактной сетью и временным выходом на бесконтактный участок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20915" y="1710105"/>
            <a:ext cx="5750169" cy="395654"/>
          </a:xfrm>
          <a:prstGeom prst="roundRect">
            <a:avLst/>
          </a:prstGeom>
          <a:solidFill>
            <a:srgbClr val="C013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Характеристики</a:t>
            </a:r>
            <a:r>
              <a:rPr lang="ru-RU" spc="-1" dirty="0">
                <a:solidFill>
                  <a:schemeClr val="bg1"/>
                </a:solidFill>
                <a:ea typeface="Microsoft YaHei"/>
              </a:rPr>
              <a:t> Трамвая Нового Поколения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3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1" dirty="0">
                <a:solidFill>
                  <a:srgbClr val="454C63"/>
                </a:solidFill>
                <a:latin typeface="+mn-lt"/>
                <a:ea typeface="Microsoft YaHei"/>
                <a:cs typeface="Arial" panose="020B0604020202020204" pitchFamily="34" charset="0"/>
              </a:rPr>
              <a:t>Внешний вид Трамвая Нового Поколения</a:t>
            </a:r>
            <a:endParaRPr lang="ru-RU" sz="2800" dirty="0">
              <a:solidFill>
                <a:srgbClr val="454C63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0" y="1593850"/>
            <a:ext cx="3802105" cy="1870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54" y="1531075"/>
            <a:ext cx="3665357" cy="1996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77" y="1626220"/>
            <a:ext cx="3882329" cy="1901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2" y="4012821"/>
            <a:ext cx="3512430" cy="1912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1" y="3922389"/>
            <a:ext cx="4630608" cy="185139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78189" y="3152656"/>
            <a:ext cx="1235949" cy="189363"/>
          </a:xfrm>
          <a:prstGeom prst="roundRect">
            <a:avLst/>
          </a:prstGeom>
          <a:solidFill>
            <a:srgbClr val="C0131D"/>
          </a:solidFill>
          <a:ln w="76200"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Мод. 71-415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45399" y="3152656"/>
            <a:ext cx="1582616" cy="406149"/>
          </a:xfrm>
          <a:prstGeom prst="roundRect">
            <a:avLst/>
          </a:prstGeom>
          <a:solidFill>
            <a:srgbClr val="C0131D"/>
          </a:solidFill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Мод. 71-415 Ретро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76416" y="3152656"/>
            <a:ext cx="1389185" cy="265166"/>
          </a:xfrm>
          <a:prstGeom prst="roundRect">
            <a:avLst/>
          </a:prstGeom>
          <a:solidFill>
            <a:srgbClr val="C0131D"/>
          </a:solidFill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Мод. 71-418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08713" y="5705421"/>
            <a:ext cx="1306527" cy="279030"/>
          </a:xfrm>
          <a:prstGeom prst="roundRect">
            <a:avLst/>
          </a:prstGeom>
          <a:solidFill>
            <a:srgbClr val="C0131D"/>
          </a:solidFill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Мод. 71-421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65601" y="5638493"/>
            <a:ext cx="1297245" cy="286427"/>
          </a:xfrm>
          <a:prstGeom prst="roundRect">
            <a:avLst/>
          </a:prstGeom>
          <a:solidFill>
            <a:srgbClr val="C0131D"/>
          </a:solidFill>
          <a:ln>
            <a:solidFill>
              <a:srgbClr val="C01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Мод. 71-431</a:t>
            </a:r>
          </a:p>
        </p:txBody>
      </p:sp>
    </p:spTree>
    <p:extLst>
      <p:ext uri="{BB962C8B-B14F-4D97-AF65-F5344CB8AC3E}">
        <p14:creationId xmlns:p14="http://schemas.microsoft.com/office/powerpoint/2010/main" val="2058667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еделя">
      <a:dk1>
        <a:srgbClr val="454C63"/>
      </a:dk1>
      <a:lt1>
        <a:sysClr val="window" lastClr="FFFFFF"/>
      </a:lt1>
      <a:dk2>
        <a:srgbClr val="44546A"/>
      </a:dk2>
      <a:lt2>
        <a:srgbClr val="FFFFFF"/>
      </a:lt2>
      <a:accent1>
        <a:srgbClr val="454C63"/>
      </a:accent1>
      <a:accent2>
        <a:srgbClr val="C00000"/>
      </a:accent2>
      <a:accent3>
        <a:srgbClr val="D5DBE2"/>
      </a:accent3>
      <a:accent4>
        <a:srgbClr val="626C8C"/>
      </a:accent4>
      <a:accent5>
        <a:srgbClr val="7C86A4"/>
      </a:accent5>
      <a:accent6>
        <a:srgbClr val="A6ADC2"/>
      </a:accent6>
      <a:hlink>
        <a:srgbClr val="C00000"/>
      </a:hlink>
      <a:folHlink>
        <a:srgbClr val="D5DBE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247</Words>
  <Application>Microsoft Office PowerPoint</Application>
  <PresentationFormat>Широкоэкранный</PresentationFormat>
  <Paragraphs>47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Microsoft YaHei</vt:lpstr>
      <vt:lpstr>MS Mincho</vt:lpstr>
      <vt:lpstr>Arial</vt:lpstr>
      <vt:lpstr>Calibri</vt:lpstr>
      <vt:lpstr>Liberation Serif</vt:lpstr>
      <vt:lpstr>Trebuchet MS</vt:lpstr>
      <vt:lpstr>Тема Office</vt:lpstr>
      <vt:lpstr>CorelDRAW</vt:lpstr>
      <vt:lpstr>РАЗВИТИЕ МУНИЦИПАЛЬНО-ЧАСТНОГО ПАРТНЕРСТВА.  ОПЫТ ЕКАТЕРИНБУРГА </vt:lpstr>
      <vt:lpstr>Проект «Развитие городских железнодорожных перевозок «Наземное метро» </vt:lpstr>
      <vt:lpstr>Агломерационный проект «Развитие ТЛЦ «Седельниково»</vt:lpstr>
      <vt:lpstr>Проект «Комплексное развитие территории ПАО «Уралмашзавод»  и прилегающей к нему территории с применением лучших практик благоустройства городской среды»</vt:lpstr>
      <vt:lpstr>Администрация города Екатеринбурга</vt:lpstr>
      <vt:lpstr>В рамках Соглашения для Екатеринбурга будет разработан Трамвай Нового Поколения</vt:lpstr>
      <vt:lpstr>Внешний вид Трамвая Нового Поколения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Петухова</dc:creator>
  <cp:lastModifiedBy>Кромина Наталья Александровна</cp:lastModifiedBy>
  <cp:revision>72</cp:revision>
  <cp:lastPrinted>2022-09-09T12:43:03Z</cp:lastPrinted>
  <dcterms:created xsi:type="dcterms:W3CDTF">2022-09-01T14:44:33Z</dcterms:created>
  <dcterms:modified xsi:type="dcterms:W3CDTF">2022-09-12T05:53:57Z</dcterms:modified>
</cp:coreProperties>
</file>