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1143" r:id="rId2"/>
    <p:sldId id="1144" r:id="rId3"/>
    <p:sldId id="1123" r:id="rId4"/>
    <p:sldId id="1124" r:id="rId5"/>
    <p:sldId id="1149" r:id="rId6"/>
    <p:sldId id="1125" r:id="rId7"/>
    <p:sldId id="1126" r:id="rId8"/>
    <p:sldId id="1139" r:id="rId9"/>
    <p:sldId id="1152" r:id="rId10"/>
    <p:sldId id="1130" r:id="rId11"/>
    <p:sldId id="1127" r:id="rId12"/>
    <p:sldId id="1128" r:id="rId13"/>
    <p:sldId id="1136" r:id="rId14"/>
    <p:sldId id="1153" r:id="rId15"/>
    <p:sldId id="1148" r:id="rId16"/>
    <p:sldId id="1142" r:id="rId17"/>
    <p:sldId id="1141" r:id="rId18"/>
    <p:sldId id="1129" r:id="rId19"/>
    <p:sldId id="1134" r:id="rId20"/>
    <p:sldId id="1137" r:id="rId21"/>
    <p:sldId id="1154" r:id="rId22"/>
    <p:sldId id="1146" r:id="rId23"/>
  </p:sldIdLst>
  <p:sldSz cx="12192000" cy="6858000"/>
  <p:notesSz cx="6797675" cy="9928225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DIN Pro Bold" panose="020B0804020101020102" pitchFamily="34" charset="0"/>
      <p:bold r:id="rId30"/>
      <p:italic r:id="rId31"/>
      <p:boldItalic r:id="rId32"/>
    </p:embeddedFont>
    <p:embeddedFont>
      <p:font typeface="DIN Pro Cond Bold" panose="020B0806020101010102" pitchFamily="34" charset="0"/>
      <p:bold r:id="rId33"/>
      <p:italic r:id="rId34"/>
      <p:boldItalic r:id="rId35"/>
    </p:embeddedFont>
    <p:embeddedFont>
      <p:font typeface="DIN Pro Light" panose="020B0504020101010102" pitchFamily="34" charset="0"/>
      <p:regular r:id="rId36"/>
      <p:italic r:id="rId37"/>
    </p:embeddedFont>
    <p:embeddedFont>
      <p:font typeface="DIN Pro Regular"/>
      <p:regular r:id="rId38"/>
      <p:bold r:id="rId39"/>
      <p:italic r:id="rId40"/>
      <p:boldItalic r:id="rId41"/>
    </p:embeddedFont>
    <p:embeddedFont>
      <p:font typeface="Navigo Light" panose="02070503070706040303" pitchFamily="18" charset="0"/>
      <p:regular r:id="rId42"/>
    </p:embeddedFont>
    <p:embeddedFont>
      <p:font typeface="Tahoma" panose="020B0604030504040204" pitchFamily="34" charset="0"/>
      <p:regular r:id="rId43"/>
      <p:bold r:id="rId4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pos="3817" userDrawn="1">
          <p15:clr>
            <a:srgbClr val="A4A3A4"/>
          </p15:clr>
        </p15:guide>
        <p15:guide id="3" orient="horz" pos="52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8FA"/>
    <a:srgbClr val="1FB3AA"/>
    <a:srgbClr val="30454F"/>
    <a:srgbClr val="FA824C"/>
    <a:srgbClr val="F3EDEB"/>
    <a:srgbClr val="F1AF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0"/>
    <p:restoredTop sz="95864"/>
  </p:normalViewPr>
  <p:slideViewPr>
    <p:cSldViewPr snapToGrid="0" snapToObjects="1" showGuides="1">
      <p:cViewPr varScale="1">
        <p:scale>
          <a:sx n="136" d="100"/>
          <a:sy n="136" d="100"/>
        </p:scale>
        <p:origin x="760" y="192"/>
      </p:cViewPr>
      <p:guideLst>
        <p:guide orient="horz" pos="1117"/>
        <p:guide pos="3817"/>
        <p:guide orient="horz" pos="5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94" d="100"/>
          <a:sy n="94" d="100"/>
        </p:scale>
        <p:origin x="254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35D1D784-E1CC-5547-93A4-E61EA2F6E73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EE68750-29AF-9045-84B0-5B713D75DA1F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809FDF-BFF9-2048-918F-59DEB8D61DE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0092"/>
            <a:ext cx="2945659" cy="49813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69FE34E-A320-0645-A5D9-BC87CE5C2D0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0092"/>
            <a:ext cx="2945659" cy="49813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8F63894-4C99-F242-B3CC-122D8882E4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1756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08AB0E5-334C-AB44-94C0-B305D9F63ED4}" type="datetimeFigureOut">
              <a:rPr lang="ru-RU" smtClean="0"/>
              <a:t>12.09.2022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2"/>
            <a:ext cx="2945659" cy="49813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2"/>
            <a:ext cx="2945659" cy="49813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5022252-9632-CF4C-9B26-F96650DD2C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545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022252-9632-CF4C-9B26-F96650DD2CB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161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22252-9632-CF4C-9B26-F96650DD2CB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605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22252-9632-CF4C-9B26-F96650DD2CB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161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22252-9632-CF4C-9B26-F96650DD2CB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726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22252-9632-CF4C-9B26-F96650DD2CB5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525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F9E266-2598-884E-968D-EC13001F35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2737CB1-3625-4A41-A720-7D24363BB6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7E6D8D-0086-3A4B-99F7-3A4C8B032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DIN Pro Light" panose="020B0504020101010102" pitchFamily="34" charset="0"/>
                <a:cs typeface="DIN Pro Light" panose="020B0504020101010102" pitchFamily="34" charset="0"/>
              </a:defRPr>
            </a:lvl1pPr>
          </a:lstStyle>
          <a:p>
            <a:fld id="{2040CFF2-F5D9-4AA0-8C5A-0A20E4F674CB}" type="datetime1">
              <a:rPr lang="ru-RU" smtClean="0"/>
              <a:t>12.09.2022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9438FF-EAAA-CD42-B87A-C19866476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DIN Pro Light" panose="020B0504020101010102" pitchFamily="34" charset="0"/>
                <a:cs typeface="DIN Pro Light" panose="020B0504020101010102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CB8D96-9B94-514E-9CE7-2D2C12E61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DIN Pro Light" panose="020B0504020101010102" pitchFamily="34" charset="0"/>
                <a:cs typeface="DIN Pro Light" panose="020B0504020101010102" pitchFamily="34" charset="0"/>
              </a:defRPr>
            </a:lvl1pPr>
          </a:lstStyle>
          <a:p>
            <a:fld id="{A47702F8-B4FA-734D-AE9E-BAF89D4BB2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901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8C1325-5863-8D4F-BC71-7FBA0EDF4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5" y="365126"/>
            <a:ext cx="11106150" cy="76328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32936-B3B5-3A40-B051-4AF1A5CED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4B0173-F9CF-054A-BCC7-785F0094F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AB7F3-3425-4707-A547-B05D09D8B5B7}" type="datetime1">
              <a:rPr lang="ru-RU" smtClean="0"/>
              <a:t>12.09.2022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8F83F7-8C7F-5749-9B17-6AD430F80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E2E452-460C-2A4C-9577-F7FBA1069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702F8-B4FA-734D-AE9E-BAF89D4BB2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004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2773DE-C4A4-EC49-AE32-399B1DA18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140FF9-D737-3947-A230-7CE4A8598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995563-942A-E44E-9A75-12C4880CF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BB476-4EC3-42E1-8244-40E7E751FF64}" type="datetime1">
              <a:rPr lang="ru-RU" smtClean="0"/>
              <a:t>12.09.2022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D1D4C2-EDB4-9744-8DD9-F88DDDF53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22A51E-B1F5-DD48-93B8-6C82D4063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702F8-B4FA-734D-AE9E-BAF89D4BB2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00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1D3548-DDA8-2E4C-B4E5-33A1E929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FC8F60-FA4E-384C-A0ED-E33E13BB73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5007E8F-D071-6841-AD74-88B0CF784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13D900-C308-764D-8710-1E6A52ABF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50D45-4FC6-4CBB-85C5-5F0F39A0CF1D}" type="datetime1">
              <a:rPr lang="ru-RU" smtClean="0"/>
              <a:t>12.09.2022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EFA086-7BF3-394D-82BD-74F078115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1A9B80-0599-114B-851B-1084ABAAA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702F8-B4FA-734D-AE9E-BAF89D4BB2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061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4A4CED-901B-3D46-A01A-2E7609556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EA69C9-0EDD-9046-AAED-A860739AD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9670343-F92B-B046-82D3-249E3B4B3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C77407F-13FF-4049-A3CE-A83B5DB3A3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B94393D-7949-9146-853E-1DA2F86680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16F86E7-FE96-B44B-AFA5-3A16EE82E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376ED-AA8D-40FA-8A3F-61FBC37F28EA}" type="datetime1">
              <a:rPr lang="ru-RU" smtClean="0"/>
              <a:t>12.09.2022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E5917E8-9C8A-534C-B473-5D3F86260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A65E273-94D4-0B4D-ADF6-037D24E00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702F8-B4FA-734D-AE9E-BAF89D4BB2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518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B9E386-59A9-6B4A-BAC1-109EB2967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5D997F-9982-6D4E-8259-66611BEFD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D713B-957B-4DA0-9B16-0FBF611325AC}" type="datetime1">
              <a:rPr lang="ru-RU" smtClean="0"/>
              <a:t>12.09.2022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8EEAAE4-B8DB-1B42-9692-F34F16225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9E40F26-DA36-A04A-B786-6CCBF80E0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702F8-B4FA-734D-AE9E-BAF89D4BB2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087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-визитка темный"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AF9FD453-4FDB-0745-9667-CD20360EA02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2" y="1650000"/>
            <a:ext cx="6433597" cy="1089529"/>
          </a:xfrm>
        </p:spPr>
        <p:txBody>
          <a:bodyPr wrap="square">
            <a:spAutoFit/>
          </a:bodyPr>
          <a:lstStyle>
            <a:lvl1pPr>
              <a:defRPr sz="7200" b="1" i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cs typeface="Gotham Pro Bold" panose="02000503040000020004" pitchFamily="2" charset="0"/>
              </a:defRPr>
            </a:lvl1pPr>
          </a:lstStyle>
          <a:p>
            <a:r>
              <a:rPr lang="ru-RU" dirty="0"/>
              <a:t>Фамилия Имя</a:t>
            </a:r>
          </a:p>
        </p:txBody>
      </p:sp>
      <p:sp>
        <p:nvSpPr>
          <p:cNvPr id="220" name="Text Placeholder 219">
            <a:extLst>
              <a:ext uri="{FF2B5EF4-FFF2-40B4-BE49-F238E27FC236}">
                <a16:creationId xmlns:a16="http://schemas.microsoft.com/office/drawing/2014/main" id="{9297EC30-9121-430B-8E67-5BC4B890CA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2877204"/>
            <a:ext cx="5303554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800" dirty="0">
                <a:solidFill>
                  <a:schemeClr val="accent6"/>
                </a:solidFill>
                <a:latin typeface="Navigo Light" panose="02070503070706040303" pitchFamily="18" charset="0"/>
                <a:ea typeface="Navigo Light" panose="02070503070706040303" pitchFamily="18" charset="0"/>
              </a:defRPr>
            </a:lvl1pPr>
          </a:lstStyle>
          <a:p>
            <a:pPr marL="0" lvl="0"/>
            <a:r>
              <a:rPr lang="ru-RU" dirty="0"/>
              <a:t>Должность</a:t>
            </a:r>
            <a:endParaRPr lang="en-US" dirty="0"/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32A47943-8BD9-7C48-8961-734688ACB705}"/>
              </a:ext>
            </a:extLst>
          </p:cNvPr>
          <p:cNvCxnSpPr>
            <a:cxnSpLocks/>
          </p:cNvCxnSpPr>
          <p:nvPr userDrawn="1"/>
        </p:nvCxnSpPr>
        <p:spPr>
          <a:xfrm>
            <a:off x="542925" y="5014475"/>
            <a:ext cx="11106150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43E9701E-416C-9540-A203-C685CC420DA7}"/>
              </a:ext>
            </a:extLst>
          </p:cNvPr>
          <p:cNvCxnSpPr/>
          <p:nvPr userDrawn="1"/>
        </p:nvCxnSpPr>
        <p:spPr>
          <a:xfrm>
            <a:off x="1937220" y="5397391"/>
            <a:ext cx="0" cy="93538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D443CE8-B52F-464C-84F7-C6265A8F78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2925" y="5501466"/>
            <a:ext cx="1057276" cy="807260"/>
          </a:xfrm>
          <a:prstGeom prst="rect">
            <a:avLst/>
          </a:prstGeom>
        </p:spPr>
      </p:pic>
      <p:sp>
        <p:nvSpPr>
          <p:cNvPr id="8" name="Text Placeholder 219">
            <a:extLst>
              <a:ext uri="{FF2B5EF4-FFF2-40B4-BE49-F238E27FC236}">
                <a16:creationId xmlns:a16="http://schemas.microsoft.com/office/drawing/2014/main" id="{C66E8FD5-D514-204D-B69F-6A783FED7F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74240" y="5368370"/>
            <a:ext cx="47102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None/>
              <a:defRPr lang="en-US" sz="2800" dirty="0">
                <a:solidFill>
                  <a:schemeClr val="accent6"/>
                </a:solidFill>
                <a:latin typeface="Navigo Light" panose="02070503070706040303" pitchFamily="18" charset="0"/>
                <a:ea typeface="Navigo Light" panose="02070503070706040303" pitchFamily="18" charset="0"/>
              </a:defRPr>
            </a:lvl1pPr>
          </a:lstStyle>
          <a:p>
            <a:pPr marL="0" lvl="0"/>
            <a:r>
              <a:rPr lang="ru-RU" dirty="0"/>
              <a:t>НАИМЕНОВАНИЕ БЛОКА В ДВЕ СТРОКИ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313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-визитк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AF9FD453-4FDB-0745-9667-CD20360EA02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50862" y="1650000"/>
            <a:ext cx="6433597" cy="1089529"/>
          </a:xfrm>
        </p:spPr>
        <p:txBody>
          <a:bodyPr wrap="square">
            <a:spAutoFit/>
          </a:bodyPr>
          <a:lstStyle>
            <a:lvl1pPr>
              <a:defRPr sz="7200" b="1" i="0">
                <a:solidFill>
                  <a:schemeClr val="accent1"/>
                </a:solidFill>
                <a:latin typeface="+mj-lt"/>
                <a:cs typeface="Gotham Pro Bold" panose="02000503040000020004" pitchFamily="2" charset="0"/>
              </a:defRPr>
            </a:lvl1pPr>
          </a:lstStyle>
          <a:p>
            <a:r>
              <a:rPr lang="ru-RU" dirty="0"/>
              <a:t>Фамилия Имя</a:t>
            </a:r>
          </a:p>
        </p:txBody>
      </p:sp>
      <p:sp>
        <p:nvSpPr>
          <p:cNvPr id="220" name="Text Placeholder 219">
            <a:extLst>
              <a:ext uri="{FF2B5EF4-FFF2-40B4-BE49-F238E27FC236}">
                <a16:creationId xmlns:a16="http://schemas.microsoft.com/office/drawing/2014/main" id="{9297EC30-9121-430B-8E67-5BC4B890CA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2877204"/>
            <a:ext cx="5303554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800" dirty="0">
                <a:solidFill>
                  <a:schemeClr val="tx2"/>
                </a:solidFill>
                <a:latin typeface="Navigo Light" panose="02070503070706040303" pitchFamily="18" charset="0"/>
                <a:ea typeface="Navigo Light" panose="02070503070706040303" pitchFamily="18" charset="0"/>
              </a:defRPr>
            </a:lvl1pPr>
          </a:lstStyle>
          <a:p>
            <a:pPr marL="0" lvl="0"/>
            <a:r>
              <a:rPr lang="ru-RU" dirty="0"/>
              <a:t>Должность</a:t>
            </a:r>
            <a:endParaRPr lang="en-US" dirty="0"/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32A47943-8BD9-7C48-8961-734688ACB705}"/>
              </a:ext>
            </a:extLst>
          </p:cNvPr>
          <p:cNvCxnSpPr>
            <a:cxnSpLocks/>
          </p:cNvCxnSpPr>
          <p:nvPr userDrawn="1"/>
        </p:nvCxnSpPr>
        <p:spPr>
          <a:xfrm>
            <a:off x="542925" y="5014475"/>
            <a:ext cx="111061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43E9701E-416C-9540-A203-C685CC420DA7}"/>
              </a:ext>
            </a:extLst>
          </p:cNvPr>
          <p:cNvCxnSpPr/>
          <p:nvPr userDrawn="1"/>
        </p:nvCxnSpPr>
        <p:spPr>
          <a:xfrm>
            <a:off x="1937220" y="5397391"/>
            <a:ext cx="0" cy="935381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D443CE8-B52F-464C-84F7-C6265A8F78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2925" y="5501466"/>
            <a:ext cx="1057276" cy="807260"/>
          </a:xfrm>
          <a:prstGeom prst="rect">
            <a:avLst/>
          </a:prstGeom>
        </p:spPr>
      </p:pic>
      <p:sp>
        <p:nvSpPr>
          <p:cNvPr id="23" name="Text Placeholder 219">
            <a:extLst>
              <a:ext uri="{FF2B5EF4-FFF2-40B4-BE49-F238E27FC236}">
                <a16:creationId xmlns:a16="http://schemas.microsoft.com/office/drawing/2014/main" id="{D3FCE8B0-B3FD-3144-A753-1556C12D37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74240" y="5368370"/>
            <a:ext cx="466399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None/>
              <a:defRPr lang="en-US" sz="3200" dirty="0">
                <a:solidFill>
                  <a:schemeClr val="bg2"/>
                </a:solidFill>
                <a:latin typeface="Navigo Light" panose="02070503070706040303" pitchFamily="18" charset="0"/>
                <a:ea typeface="Navigo Light" panose="02070503070706040303" pitchFamily="18" charset="0"/>
              </a:defRPr>
            </a:lvl1pPr>
          </a:lstStyle>
          <a:p>
            <a:r>
              <a:rPr lang="ru-RU" sz="2800" dirty="0">
                <a:solidFill>
                  <a:schemeClr val="bg2"/>
                </a:solidFill>
                <a:latin typeface="Navigo Light" panose="02070503070706040303" pitchFamily="18" charset="0"/>
                <a:ea typeface="Navigo Light" panose="02070503070706040303" pitchFamily="18" charset="0"/>
              </a:rPr>
              <a:t>НАИМЕНОВАНИЕ БЛОКА В ДВЕ СТРОКИ</a:t>
            </a:r>
          </a:p>
        </p:txBody>
      </p:sp>
    </p:spTree>
    <p:extLst>
      <p:ext uri="{BB962C8B-B14F-4D97-AF65-F5344CB8AC3E}">
        <p14:creationId xmlns:p14="http://schemas.microsoft.com/office/powerpoint/2010/main" val="4147250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Титул светлы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E94048-826A-D94C-8F0C-70DA5C964F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00000" contrast="-70000"/>
                    </a14:imgEffect>
                  </a14:imgLayer>
                </a14:imgProps>
              </a:ext>
            </a:extLst>
          </a:blip>
          <a:srcRect l="186" t="4578" r="200" b="7484"/>
          <a:stretch/>
        </p:blipFill>
        <p:spPr>
          <a:xfrm>
            <a:off x="2" y="0"/>
            <a:ext cx="12191998" cy="6858000"/>
          </a:xfrm>
          <a:prstGeom prst="roundRect">
            <a:avLst>
              <a:gd name="adj" fmla="val 0"/>
            </a:avLst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210002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26554D-38CE-8C4E-922D-83DD75EB5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5" y="365125"/>
            <a:ext cx="11106150" cy="880015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89B2A5-494F-2741-940F-5BF7FD0E2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2925" y="1825625"/>
            <a:ext cx="11106150" cy="4351338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CD1F9A-E853-E24B-9C1D-B32B3039B9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8163" y="635635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DIN Pro Light" panose="020B0504020101010102" pitchFamily="34" charset="0"/>
                <a:ea typeface="DIN Pro Light" panose="020B0504020101010102" pitchFamily="34" charset="0"/>
                <a:cs typeface="DIN Pro Light" panose="020B0504020101010102" pitchFamily="34" charset="0"/>
              </a:defRPr>
            </a:lvl1pPr>
          </a:lstStyle>
          <a:p>
            <a:fld id="{C0626661-B0CA-43B0-9796-03D97D4FCA8C}" type="datetime1">
              <a:rPr lang="ru-RU" smtClean="0"/>
              <a:t>12.09.2022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E4DF7F-A14A-7D43-96B1-CF64C37255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DIN Pro Light" panose="020B0504020101010102" pitchFamily="34" charset="0"/>
                <a:ea typeface="DIN Pro Light" panose="020B0504020101010102" pitchFamily="34" charset="0"/>
                <a:cs typeface="DIN Pro Light" panose="020B0504020101010102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DE8087-79A5-594E-B5BD-8B3C19439B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05875" y="635635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DIN Pro Light" panose="020B0504020101010102" pitchFamily="34" charset="0"/>
                <a:ea typeface="DIN Pro Light" panose="020B0504020101010102" pitchFamily="34" charset="0"/>
                <a:cs typeface="DIN Pro Light" panose="020B0504020101010102" pitchFamily="34" charset="0"/>
              </a:defRPr>
            </a:lvl1pPr>
          </a:lstStyle>
          <a:p>
            <a:fld id="{A47702F8-B4FA-734D-AE9E-BAF89D4BB2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606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6" r:id="rId7"/>
    <p:sldLayoutId id="2147483665" r:id="rId8"/>
    <p:sldLayoutId id="2147483667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+mj-lt"/>
          <a:ea typeface="Navigo" panose="02070503070706040303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Navigo ExtraLight" panose="02070503070706040303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Navigo ExtraLight" panose="02070503070706040303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Navigo ExtraLight" panose="02070503070706040303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Navigo ExtraLight" panose="02070503070706040303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Navigo ExtraLight" panose="02070503070706040303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339" userDrawn="1">
          <p15:clr>
            <a:srgbClr val="F26B43"/>
          </p15:clr>
        </p15:guide>
        <p15:guide id="3" orient="horz" pos="2160" userDrawn="1">
          <p15:clr>
            <a:srgbClr val="F26B43"/>
          </p15:clr>
        </p15:guide>
        <p15:guide id="4" orient="horz" pos="339" userDrawn="1">
          <p15:clr>
            <a:srgbClr val="F26B43"/>
          </p15:clr>
        </p15:guide>
        <p15:guide id="5" orient="horz" pos="3974" userDrawn="1">
          <p15:clr>
            <a:srgbClr val="F26B43"/>
          </p15:clr>
        </p15:guide>
        <p15:guide id="6" pos="73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4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8.tiff"/><Relationship Id="rId7" Type="http://schemas.openxmlformats.org/officeDocument/2006/relationships/image" Target="../media/image4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7.png"/><Relationship Id="rId4" Type="http://schemas.openxmlformats.org/officeDocument/2006/relationships/image" Target="../media/image8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8.tiff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tiff"/><Relationship Id="rId7" Type="http://schemas.openxmlformats.org/officeDocument/2006/relationships/image" Target="../media/image5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8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8.tiff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8.tiff"/><Relationship Id="rId9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GolublevAA@veb.ru" TargetMode="Externa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tiff"/><Relationship Id="rId7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tiff"/><Relationship Id="rId7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6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6.png"/><Relationship Id="rId4" Type="http://schemas.openxmlformats.org/officeDocument/2006/relationships/image" Target="../media/image8.tiff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8.tiff"/><Relationship Id="rId7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Задний фон градиент - 36 фото для презентаций и картинок на рабочий сто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66999" y="-2667001"/>
            <a:ext cx="6858003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8075516" y="3215811"/>
            <a:ext cx="3133258" cy="76028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r="25120"/>
          <a:stretch/>
        </p:blipFill>
        <p:spPr>
          <a:xfrm>
            <a:off x="907066" y="993057"/>
            <a:ext cx="6693270" cy="4975123"/>
          </a:xfrm>
          <a:prstGeom prst="rect">
            <a:avLst/>
          </a:prstGeom>
        </p:spPr>
      </p:pic>
      <p:pic>
        <p:nvPicPr>
          <p:cNvPr id="1026" name="Picture 2" descr="12.9-inch iPad Pro (3rd Gen) is missing · Issue #7 ·  fastlane/frameit-frames · GitHu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59520" y="-354492"/>
            <a:ext cx="5546082" cy="768590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29126" y="3236359"/>
            <a:ext cx="3916186" cy="2862322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pPr algn="l"/>
            <a:r>
              <a:rPr lang="ru-RU" sz="4000" dirty="0">
                <a:solidFill>
                  <a:srgbClr val="1FB3AA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ГЕОВЭБ</a:t>
            </a:r>
          </a:p>
          <a:p>
            <a:pPr algn="l"/>
            <a:endParaRPr lang="ru-RU" sz="2000" dirty="0">
              <a:latin typeface="DIN Pro Bold" panose="020B0804020101020102" pitchFamily="34" charset="-52"/>
              <a:cs typeface="DIN Pro Bold" panose="020B0804020101020102" pitchFamily="34" charset="-52"/>
            </a:endParaRPr>
          </a:p>
          <a:p>
            <a:pPr algn="l"/>
            <a:r>
              <a:rPr lang="ru-RU" sz="3000" dirty="0">
                <a:solidFill>
                  <a:schemeClr val="bg1"/>
                </a:solidFill>
                <a:cs typeface="DIN Pro Bold" panose="020B0804020101020102" pitchFamily="34" charset="-52"/>
              </a:rPr>
              <a:t>инструмент ВЭБ.РФ для расчета инвестиционного потенциала</a:t>
            </a:r>
          </a:p>
        </p:txBody>
      </p:sp>
      <p:sp>
        <p:nvSpPr>
          <p:cNvPr id="7" name="Овал 6"/>
          <p:cNvSpPr/>
          <p:nvPr/>
        </p:nvSpPr>
        <p:spPr>
          <a:xfrm>
            <a:off x="10507700" y="3328827"/>
            <a:ext cx="534256" cy="534256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10660099" y="3481227"/>
            <a:ext cx="227744" cy="227744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787" y="419619"/>
            <a:ext cx="2268623" cy="41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29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4" descr="Задний фон градиент - 36 фото для презентаций и картинок на рабочий стол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34"/>
          <a:stretch/>
        </p:blipFill>
        <p:spPr bwMode="auto">
          <a:xfrm rot="5400000">
            <a:off x="6081916" y="661886"/>
            <a:ext cx="45719" cy="1110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41290" y="1710813"/>
            <a:ext cx="7826785" cy="5147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671AC1-72B4-44F6-A3F4-F81C77EA6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23" y="6376482"/>
            <a:ext cx="1213383" cy="214839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52B07EBC-BF32-46CB-8875-6B85CFE20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381" y="299872"/>
            <a:ext cx="10966218" cy="763284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ИНВЕСТИЦИОННЫЙ ПОТЕНЦИАЛ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2381" y="970233"/>
            <a:ext cx="4174255" cy="307777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r>
              <a:rPr lang="ru-RU" sz="1400" dirty="0">
                <a:solidFill>
                  <a:srgbClr val="30454F"/>
                </a:solidFill>
              </a:rPr>
              <a:t>на примере города Якутска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84D2B4-1007-174C-BF68-345A67EBB1C2}"/>
              </a:ext>
            </a:extLst>
          </p:cNvPr>
          <p:cNvSpPr txBox="1"/>
          <p:nvPr/>
        </p:nvSpPr>
        <p:spPr>
          <a:xfrm>
            <a:off x="216389" y="1415920"/>
            <a:ext cx="3087513" cy="4832092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r>
              <a:rPr lang="ru-RU" sz="1400" dirty="0">
                <a:solidFill>
                  <a:srgbClr val="30454F"/>
                </a:solidFill>
                <a:cs typeface="DIN Pro Bold" panose="020B0804020101020102" pitchFamily="34" charset="-52"/>
              </a:rPr>
              <a:t>Инвестиционный потенциал отрасли высокий и находится в повышении фондоотдачи предприятий.</a:t>
            </a:r>
          </a:p>
          <a:p>
            <a:endParaRPr lang="ru-RU" sz="1400" dirty="0">
              <a:solidFill>
                <a:srgbClr val="30454F"/>
              </a:solidFill>
              <a:cs typeface="DIN Pro Bold" panose="020B0804020101020102" pitchFamily="34" charset="-52"/>
            </a:endParaRPr>
          </a:p>
          <a:p>
            <a:r>
              <a:rPr lang="ru-RU" sz="1400" dirty="0">
                <a:solidFill>
                  <a:srgbClr val="30454F"/>
                </a:solidFill>
                <a:cs typeface="DIN Pro Bold" panose="020B0804020101020102" pitchFamily="34" charset="-52"/>
              </a:rPr>
              <a:t>В меньшей степени, но необходимо повысить рентабельности оборотных средств предприятий отрасли.</a:t>
            </a:r>
          </a:p>
          <a:p>
            <a:endParaRPr lang="ru-RU" sz="1400" dirty="0">
              <a:solidFill>
                <a:srgbClr val="30454F"/>
              </a:solidFill>
              <a:cs typeface="DIN Pro Bold" panose="020B0804020101020102" pitchFamily="34" charset="-52"/>
            </a:endParaRPr>
          </a:p>
          <a:p>
            <a:r>
              <a:rPr lang="ru-RU" sz="1400" dirty="0">
                <a:solidFill>
                  <a:srgbClr val="30454F"/>
                </a:solidFill>
                <a:cs typeface="DIN Pro Bold" panose="020B0804020101020102" pitchFamily="34" charset="-52"/>
              </a:rPr>
              <a:t>Потенциал, связанный с созданием дополнительных мощностей, полностью отсутствует.</a:t>
            </a:r>
          </a:p>
          <a:p>
            <a:endParaRPr lang="ru-RU" sz="1400" dirty="0">
              <a:solidFill>
                <a:srgbClr val="30454F"/>
              </a:solidFill>
              <a:cs typeface="DIN Pro Bold" panose="020B0804020101020102" pitchFamily="34" charset="-52"/>
            </a:endParaRPr>
          </a:p>
          <a:p>
            <a:r>
              <a:rPr lang="ru-RU" sz="1400" dirty="0">
                <a:solidFill>
                  <a:srgbClr val="30454F"/>
                </a:solidFill>
                <a:cs typeface="DIN Pro Bold" panose="020B0804020101020102" pitchFamily="34" charset="-52"/>
              </a:rPr>
              <a:t>На основании полученной информации можно отметить отсутствие необходимости в строительстве новых мощностей, однако существует необходимость в модернизации имеющейся инфраструктуры.</a:t>
            </a:r>
          </a:p>
          <a:p>
            <a:endParaRPr lang="ru-RU" sz="1400" dirty="0">
              <a:solidFill>
                <a:srgbClr val="30454F"/>
              </a:solidFill>
              <a:cs typeface="DIN Pro Bold" panose="020B0804020101020102" pitchFamily="34" charset="-52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702F8-B4FA-734D-AE9E-BAF89D4BB25C}" type="slidenum">
              <a:rPr lang="ru-RU" smtClean="0"/>
              <a:t>10</a:t>
            </a:fld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EFD9887-169B-321C-3E79-866BCB4DA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1290" y="1779005"/>
            <a:ext cx="7804473" cy="4704896"/>
          </a:xfrm>
          <a:prstGeom prst="rect">
            <a:avLst/>
          </a:prstGeom>
        </p:spPr>
      </p:pic>
      <p:pic>
        <p:nvPicPr>
          <p:cNvPr id="25" name="Picture 2" descr="12.9-inch iPad Pro (3rd Gen) is missing · Issue #7 ·  fastlane/frameit-frames · GitHu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99569" y="166327"/>
            <a:ext cx="6377101" cy="883755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60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4" descr="Задний фон градиент - 36 фото для презентаций и картинок на рабочий стол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34"/>
          <a:stretch/>
        </p:blipFill>
        <p:spPr bwMode="auto">
          <a:xfrm rot="5400000">
            <a:off x="6081916" y="661886"/>
            <a:ext cx="45719" cy="1110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08903" y="1733517"/>
            <a:ext cx="8859172" cy="5394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671AC1-72B4-44F6-A3F4-F81C77EA6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23" y="6376482"/>
            <a:ext cx="1213383" cy="214839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52B07EBC-BF32-46CB-8875-6B85CFE20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381" y="299872"/>
            <a:ext cx="10966218" cy="763284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ГОРОДСКАЯ СРЕДА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2381" y="970233"/>
            <a:ext cx="4174255" cy="307777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r>
              <a:rPr lang="ru-RU" sz="1400" dirty="0">
                <a:solidFill>
                  <a:srgbClr val="30454F"/>
                </a:solidFill>
              </a:rPr>
              <a:t>на примере города Якутска</a:t>
            </a:r>
          </a:p>
        </p:txBody>
      </p:sp>
      <p:pic>
        <p:nvPicPr>
          <p:cNvPr id="11" name="Picture 2" descr="12.9-inch iPad Pro (3rd Gen) is missing · Issue #7 ·  fastlane/frameit-frames · GitHu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91335" y="50029"/>
            <a:ext cx="7164631" cy="992893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CC6B332-38BB-E240-9A07-E737DF0B7957}"/>
              </a:ext>
            </a:extLst>
          </p:cNvPr>
          <p:cNvSpPr txBox="1"/>
          <p:nvPr/>
        </p:nvSpPr>
        <p:spPr>
          <a:xfrm>
            <a:off x="5432398" y="5359479"/>
            <a:ext cx="268250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x-none" sz="1500" dirty="0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  <a:sym typeface="Poppins Medium" charset="0"/>
              </a:rPr>
              <a:t>Обеспеченность общеобразовательными учреждениями          </a:t>
            </a:r>
            <a:br>
              <a:rPr lang="ru-RU" altLang="x-none" sz="1500" dirty="0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  <a:sym typeface="Poppins Medium" charset="0"/>
              </a:rPr>
            </a:br>
            <a:r>
              <a:rPr lang="ru-RU" altLang="x-none" sz="2500" dirty="0">
                <a:solidFill>
                  <a:srgbClr val="1FB3AA"/>
                </a:solidFill>
                <a:latin typeface="DIN Pro Bold" panose="020B0804020101020102" pitchFamily="34" charset="-52"/>
                <a:cs typeface="DIN Pro Bold" panose="020B0804020101020102" pitchFamily="34" charset="-52"/>
                <a:sym typeface="Poppins Medium" charset="0"/>
              </a:rPr>
              <a:t>49%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C379E5-EFAB-6645-99DD-9C6701F313F7}"/>
              </a:ext>
            </a:extLst>
          </p:cNvPr>
          <p:cNvSpPr txBox="1"/>
          <p:nvPr/>
        </p:nvSpPr>
        <p:spPr>
          <a:xfrm>
            <a:off x="2691783" y="5366784"/>
            <a:ext cx="263467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x-none" sz="1500" dirty="0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  <a:sym typeface="Poppins Medium" charset="0"/>
              </a:rPr>
              <a:t>Обеспеченность поликлиниками          </a:t>
            </a:r>
            <a:br>
              <a:rPr lang="ru-RU" altLang="x-none" sz="1500" dirty="0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  <a:sym typeface="Poppins Medium" charset="0"/>
              </a:rPr>
            </a:br>
            <a:r>
              <a:rPr lang="ru-RU" altLang="x-none" sz="2500" dirty="0">
                <a:solidFill>
                  <a:srgbClr val="1FB3AA"/>
                </a:solidFill>
                <a:latin typeface="DIN Pro Bold" panose="020B0804020101020102" pitchFamily="34" charset="-52"/>
                <a:cs typeface="DIN Pro Bold" panose="020B0804020101020102" pitchFamily="34" charset="-52"/>
                <a:sym typeface="Poppins Medium" charset="0"/>
              </a:rPr>
              <a:t>81%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F15C2E-A586-5E48-9C24-EA0CC5D6232A}"/>
              </a:ext>
            </a:extLst>
          </p:cNvPr>
          <p:cNvSpPr txBox="1"/>
          <p:nvPr/>
        </p:nvSpPr>
        <p:spPr>
          <a:xfrm>
            <a:off x="8220851" y="5366784"/>
            <a:ext cx="2683124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x-none" sz="1500" dirty="0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  <a:sym typeface="Poppins Medium" charset="0"/>
              </a:rPr>
              <a:t>Обеспеченность </a:t>
            </a:r>
            <a:br>
              <a:rPr lang="ru-RU" altLang="x-none" sz="1500" dirty="0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  <a:sym typeface="Poppins Medium" charset="0"/>
              </a:rPr>
            </a:br>
            <a:r>
              <a:rPr lang="ru-RU" altLang="x-none" sz="1500" dirty="0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  <a:sym typeface="Poppins Medium" charset="0"/>
              </a:rPr>
              <a:t>торговыми объектами          </a:t>
            </a:r>
            <a:r>
              <a:rPr lang="ru-RU" altLang="x-none" sz="2500" dirty="0">
                <a:solidFill>
                  <a:srgbClr val="1FB3AA"/>
                </a:solidFill>
                <a:latin typeface="DIN Pro Bold" panose="020B0804020101020102" pitchFamily="34" charset="-52"/>
                <a:cs typeface="DIN Pro Bold" panose="020B0804020101020102" pitchFamily="34" charset="-52"/>
                <a:sym typeface="Poppins Medium" charset="0"/>
              </a:rPr>
              <a:t>94%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C6B332-38BB-E240-9A07-E737DF0B7957}"/>
              </a:ext>
            </a:extLst>
          </p:cNvPr>
          <p:cNvSpPr txBox="1"/>
          <p:nvPr/>
        </p:nvSpPr>
        <p:spPr>
          <a:xfrm>
            <a:off x="6434419" y="307960"/>
            <a:ext cx="49316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Реализован функционал отображения обеспеченности объектами социально-экономического назначения на основе пространственных данных, в том числе в формате тепловой карты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702F8-B4FA-734D-AE9E-BAF89D4BB25C}" type="slidenum">
              <a:rPr lang="ru-RU" smtClean="0"/>
              <a:t>11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A416E34-5D93-8454-DCC3-46003ECADA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6558" y="1951102"/>
            <a:ext cx="2716471" cy="32434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0992267-84FD-D8AA-E6B0-48D8F5D899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8681" y="1951102"/>
            <a:ext cx="2782214" cy="324343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7BF07E1-5839-A99A-7EE3-4AADC84668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6548" y="1951103"/>
            <a:ext cx="2505736" cy="324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687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4" descr="Задний фон градиент - 36 фото для презентаций и картинок на рабочий стол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34"/>
          <a:stretch/>
        </p:blipFill>
        <p:spPr bwMode="auto">
          <a:xfrm rot="5400000">
            <a:off x="6081916" y="661886"/>
            <a:ext cx="45719" cy="1110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08903" y="1733517"/>
            <a:ext cx="8859172" cy="5394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671AC1-72B4-44F6-A3F4-F81C77EA6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23" y="6376482"/>
            <a:ext cx="1213383" cy="214839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52B07EBC-BF32-46CB-8875-6B85CFE20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381" y="299872"/>
            <a:ext cx="10966218" cy="763284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ХАРАКТЕРИСТИКИ ЛОКАЦИИ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2381" y="970233"/>
            <a:ext cx="4174255" cy="307777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r>
              <a:rPr lang="ru-RU" sz="1400" dirty="0">
                <a:solidFill>
                  <a:srgbClr val="30454F"/>
                </a:solidFill>
              </a:rPr>
              <a:t>на примере города Якутска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84D2B4-1007-174C-BF68-345A67EBB1C2}"/>
              </a:ext>
            </a:extLst>
          </p:cNvPr>
          <p:cNvSpPr txBox="1"/>
          <p:nvPr/>
        </p:nvSpPr>
        <p:spPr>
          <a:xfrm>
            <a:off x="161044" y="1302567"/>
            <a:ext cx="2193052" cy="4708981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r>
              <a:rPr lang="ru-RU" sz="1500" dirty="0">
                <a:solidFill>
                  <a:srgbClr val="30454F"/>
                </a:solidFill>
                <a:cs typeface="DIN Pro Bold" panose="020B0804020101020102" pitchFamily="34" charset="-52"/>
              </a:rPr>
              <a:t>С помощью соответствующего инструмента пользователь может в режиме онлайн получить исчерпывающую информацию о выбранной локации в черте города, что позволит определить  потенциальных конкурентов, расположение и количество объектов социального назначения или стоимость и аренду коммерческой недвижимости.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702F8-B4FA-734D-AE9E-BAF89D4BB25C}" type="slidenum">
              <a:rPr lang="ru-RU" smtClean="0"/>
              <a:t>12</a:t>
            </a:fld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D5DD564-CF80-65B4-77A0-D50626BEE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8622" y="1768684"/>
            <a:ext cx="5933036" cy="369276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C02364E-F268-8E85-5870-3F8FD5455C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2118" y="5455512"/>
            <a:ext cx="2073527" cy="162127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F749AA7-CB95-1D20-FE32-D2AA8C3143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5645" y="5478557"/>
            <a:ext cx="1843928" cy="164983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72F9A9D-CF96-1004-016F-99DDD44113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5797" y="1762561"/>
            <a:ext cx="2039585" cy="252971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928F570-429F-7D44-4ECD-EBF4ABF6E8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5166" y="4292279"/>
            <a:ext cx="2039586" cy="2494570"/>
          </a:xfrm>
          <a:prstGeom prst="rect">
            <a:avLst/>
          </a:prstGeom>
        </p:spPr>
      </p:pic>
      <p:pic>
        <p:nvPicPr>
          <p:cNvPr id="11" name="Picture 2" descr="12.9-inch iPad Pro (3rd Gen) is missing · Issue #7 ·  fastlane/frameit-frames · GitHub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56173" y="14403"/>
            <a:ext cx="7164631" cy="992893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035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4" descr="Задний фон градиент - 36 фото для презентаций и картинок на рабочий стол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34"/>
          <a:stretch/>
        </p:blipFill>
        <p:spPr bwMode="auto">
          <a:xfrm rot="5400000">
            <a:off x="6081916" y="661886"/>
            <a:ext cx="45719" cy="1110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942850-D106-1D53-BFF0-E6830766D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8903" y="1733517"/>
            <a:ext cx="3123796" cy="515280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671AC1-72B4-44F6-A3F4-F81C77EA6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023" y="6376482"/>
            <a:ext cx="1213383" cy="214839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52B07EBC-BF32-46CB-8875-6B85CFE20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381" y="299872"/>
            <a:ext cx="10966218" cy="763284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РАСЧЕТ НОРМАТИВНОЙ ОБЕСПЕЧЕННОСТИ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2381" y="970233"/>
            <a:ext cx="4174255" cy="307777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r>
              <a:rPr lang="ru-RU" sz="1400" dirty="0">
                <a:solidFill>
                  <a:srgbClr val="30454F"/>
                </a:solidFill>
              </a:rPr>
              <a:t>на примере города Якутска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84D2B4-1007-174C-BF68-345A67EBB1C2}"/>
              </a:ext>
            </a:extLst>
          </p:cNvPr>
          <p:cNvSpPr txBox="1"/>
          <p:nvPr/>
        </p:nvSpPr>
        <p:spPr>
          <a:xfrm>
            <a:off x="193103" y="1596158"/>
            <a:ext cx="2215800" cy="4016484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r>
              <a:rPr lang="ru-RU" sz="1500" dirty="0" err="1">
                <a:solidFill>
                  <a:srgbClr val="30454F"/>
                </a:solidFill>
                <a:cs typeface="DIN Pro Bold" panose="020B0804020101020102" pitchFamily="34" charset="-52"/>
              </a:rPr>
              <a:t>ГеоВЭБ</a:t>
            </a:r>
            <a:r>
              <a:rPr lang="ru-RU" sz="1500" dirty="0">
                <a:solidFill>
                  <a:srgbClr val="30454F"/>
                </a:solidFill>
                <a:cs typeface="DIN Pro Bold" panose="020B0804020101020102" pitchFamily="34" charset="-52"/>
              </a:rPr>
              <a:t> предоставляет возможность оценить изменение уровня обеспеченности объектами социального назначения при «строительстве» соответствующего объекта в выбранной локации города.</a:t>
            </a:r>
          </a:p>
          <a:p>
            <a:endParaRPr lang="ru-RU" sz="1500" dirty="0">
              <a:solidFill>
                <a:srgbClr val="30454F"/>
              </a:solidFill>
              <a:cs typeface="DIN Pro Bold" panose="020B0804020101020102" pitchFamily="34" charset="-52"/>
            </a:endParaRPr>
          </a:p>
          <a:p>
            <a:r>
              <a:rPr lang="ru-RU" sz="1500" dirty="0">
                <a:solidFill>
                  <a:srgbClr val="30454F"/>
                </a:solidFill>
                <a:cs typeface="DIN Pro Bold" panose="020B0804020101020102" pitchFamily="34" charset="-52"/>
              </a:rPr>
              <a:t>«Построив» школу на 990 мест достигается высокий показатель обеспеченности и практически закрывает потребность.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702F8-B4FA-734D-AE9E-BAF89D4BB25C}" type="slidenum">
              <a:rPr lang="ru-RU" smtClean="0"/>
              <a:t>13</a:t>
            </a:fld>
            <a:endParaRPr lang="ru-RU"/>
          </a:p>
        </p:txBody>
      </p:sp>
      <p:sp>
        <p:nvSpPr>
          <p:cNvPr id="20" name="Кольцо 19">
            <a:extLst>
              <a:ext uri="{FF2B5EF4-FFF2-40B4-BE49-F238E27FC236}">
                <a16:creationId xmlns:a16="http://schemas.microsoft.com/office/drawing/2014/main" id="{912E0ABC-854E-CF56-B8FE-AABFB6BC79F5}"/>
              </a:ext>
            </a:extLst>
          </p:cNvPr>
          <p:cNvSpPr/>
          <p:nvPr/>
        </p:nvSpPr>
        <p:spPr>
          <a:xfrm>
            <a:off x="3378454" y="4893982"/>
            <a:ext cx="617516" cy="651121"/>
          </a:xfrm>
          <a:prstGeom prst="donut">
            <a:avLst>
              <a:gd name="adj" fmla="val 764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17DA3C-FE02-B5B6-ACD3-AE710218D1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2699" y="2479501"/>
            <a:ext cx="5579647" cy="3694111"/>
          </a:xfrm>
          <a:prstGeom prst="rect">
            <a:avLst/>
          </a:prstGeom>
        </p:spPr>
      </p:pic>
      <p:pic>
        <p:nvPicPr>
          <p:cNvPr id="11" name="Picture 2" descr="12.9-inch iPad Pro (3rd Gen) is missing · Issue #7 ·  fastlane/frameit-frames · GitHu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60114" y="99747"/>
            <a:ext cx="7164631" cy="992893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059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12.9-inch iPad Pro (3rd Gen) is missing · Issue #7 ·  fastlane/frameit-frames · GitHu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58434" y="14403"/>
            <a:ext cx="7164631" cy="992893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Задний фон градиент - 36 фото для презентаций и картинок на рабочий стол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34"/>
          <a:stretch/>
        </p:blipFill>
        <p:spPr bwMode="auto">
          <a:xfrm rot="5400000">
            <a:off x="6081916" y="661886"/>
            <a:ext cx="45719" cy="1110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671AC1-72B4-44F6-A3F4-F81C77EA6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023" y="6376482"/>
            <a:ext cx="1213383" cy="214839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52B07EBC-BF32-46CB-8875-6B85CFE20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91" y="455196"/>
            <a:ext cx="10966218" cy="763284"/>
          </a:xfrm>
        </p:spPr>
        <p:txBody>
          <a:bodyPr>
            <a:normAutofit/>
          </a:bodyPr>
          <a:lstStyle/>
          <a:p>
            <a:r>
              <a:rPr lang="ru-RU" sz="3300" dirty="0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ОЦЕНКА ИНВЕСТИЦИОННОГО ПРОЕКТА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84D2B4-1007-174C-BF68-345A67EBB1C2}"/>
              </a:ext>
            </a:extLst>
          </p:cNvPr>
          <p:cNvSpPr txBox="1"/>
          <p:nvPr/>
        </p:nvSpPr>
        <p:spPr>
          <a:xfrm>
            <a:off x="499328" y="3641601"/>
            <a:ext cx="1818005" cy="2246769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r>
              <a:rPr lang="ru-RU" sz="1400" dirty="0">
                <a:solidFill>
                  <a:srgbClr val="30454F"/>
                </a:solidFill>
                <a:cs typeface="DIN Pro Bold" panose="020B0804020101020102" pitchFamily="34" charset="-52"/>
              </a:rPr>
              <a:t>Оценивается влияние проекта не только на качество городской среды, но и на вклад города в достижение национальных целей и показателей национальных проектов.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702F8-B4FA-734D-AE9E-BAF89D4BB25C}" type="slidenum">
              <a:rPr lang="ru-RU" smtClean="0"/>
              <a:t>14</a:t>
            </a:fld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/>
          <a:srcRect l="5902" t="13650" r="42426" b="74802"/>
          <a:stretch/>
        </p:blipFill>
        <p:spPr>
          <a:xfrm>
            <a:off x="2825025" y="1878675"/>
            <a:ext cx="6300000" cy="792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/>
          <a:srcRect l="7088" t="41996" r="31497" b="7607"/>
          <a:stretch/>
        </p:blipFill>
        <p:spPr>
          <a:xfrm>
            <a:off x="2825025" y="2811313"/>
            <a:ext cx="7488000" cy="3456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/>
          <a:srcRect l="7675" t="49877" r="31503" b="11800"/>
          <a:stretch/>
        </p:blipFill>
        <p:spPr>
          <a:xfrm>
            <a:off x="5975025" y="4085433"/>
            <a:ext cx="7416000" cy="26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358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4" descr="Задний фон градиент - 36 фото для презентаций и картинок на рабочий стол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34"/>
          <a:stretch/>
        </p:blipFill>
        <p:spPr bwMode="auto">
          <a:xfrm rot="5400000">
            <a:off x="6081916" y="661886"/>
            <a:ext cx="45719" cy="1110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671AC1-72B4-44F6-A3F4-F81C77EA6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23" y="6376482"/>
            <a:ext cx="1213383" cy="214839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52B07EBC-BF32-46CB-8875-6B85CFE20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381" y="299872"/>
            <a:ext cx="10966218" cy="763284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ИНВЕСТИЦИОННЫЙ ПОТЕНЦИАЛ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52609" y="527625"/>
            <a:ext cx="4174255" cy="307777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r>
              <a:rPr lang="ru-RU" sz="1400" dirty="0">
                <a:solidFill>
                  <a:srgbClr val="30454F"/>
                </a:solidFill>
              </a:rPr>
              <a:t>на примере города Якутска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702F8-B4FA-734D-AE9E-BAF89D4BB25C}" type="slidenum">
              <a:rPr lang="ru-RU" smtClean="0"/>
              <a:t>15</a:t>
            </a:fld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D156EBF-F78F-5083-7CD0-A3215D88C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951" y="1165086"/>
            <a:ext cx="5545050" cy="307586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7E0194-9D73-9961-01D4-68B470C188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1165086"/>
            <a:ext cx="5545050" cy="30422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E27599-948A-9046-BC64-0C968E4955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724" y="4240950"/>
            <a:ext cx="5545051" cy="184025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812AEF7-41EE-7F1C-3902-25B9DBF75B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5284" y="4207288"/>
            <a:ext cx="5625385" cy="1840252"/>
          </a:xfrm>
          <a:prstGeom prst="rect">
            <a:avLst/>
          </a:prstGeom>
        </p:spPr>
      </p:pic>
      <p:pic>
        <p:nvPicPr>
          <p:cNvPr id="25" name="Picture 2" descr="12.9-inch iPad Pro (3rd Gen) is missing · Issue #7 ·  fastlane/frameit-frames · GitHu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907449" y="-2447787"/>
            <a:ext cx="6377101" cy="1288473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780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4" descr="Задний фон градиент - 36 фото для презентаций и картинок на рабочий стол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34"/>
          <a:stretch/>
        </p:blipFill>
        <p:spPr bwMode="auto">
          <a:xfrm rot="5400000">
            <a:off x="6081916" y="661886"/>
            <a:ext cx="45719" cy="1110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671AC1-72B4-44F6-A3F4-F81C77EA6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23" y="6376482"/>
            <a:ext cx="1213383" cy="214839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52B07EBC-BF32-46CB-8875-6B85CFE20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381" y="299872"/>
            <a:ext cx="10966218" cy="763284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ИНВЕСТИЦИОННЫЙ ПОТЕНЦИАЛ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2381" y="970233"/>
            <a:ext cx="4174255" cy="307777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r>
              <a:rPr lang="ru-RU" sz="1400" dirty="0">
                <a:solidFill>
                  <a:srgbClr val="30454F"/>
                </a:solidFill>
              </a:rPr>
              <a:t>на примере города Якутска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702F8-B4FA-734D-AE9E-BAF89D4BB25C}" type="slidenum">
              <a:rPr lang="ru-RU" smtClean="0"/>
              <a:t>16</a:t>
            </a:fld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84D2B4-1007-174C-BF68-345A67EBB1C2}"/>
              </a:ext>
            </a:extLst>
          </p:cNvPr>
          <p:cNvSpPr txBox="1"/>
          <p:nvPr/>
        </p:nvSpPr>
        <p:spPr>
          <a:xfrm>
            <a:off x="430073" y="1499849"/>
            <a:ext cx="2750247" cy="4708981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r>
              <a:rPr lang="ru-RU" sz="1500" dirty="0">
                <a:solidFill>
                  <a:srgbClr val="30454F"/>
                </a:solidFill>
                <a:cs typeface="DIN Pro Bold" panose="020B0804020101020102" pitchFamily="34" charset="-52"/>
              </a:rPr>
              <a:t>Эффективность использования основных и оборотных средств в отрасли на уровне выше среднего.  Высокая рентабельность производства при значительной относительной величине инвестиционного потенциала (около 35%) позволяют выделить отрасль в качестве точки роста при условии поддержания уровня спроса за счет создания центров притяжения туристов, таких как «Центр мамонта», и развития транспортной (магистральные автодороги, малая авиация) на республиканском и федеральном уровнях.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3045281" y="1124121"/>
            <a:ext cx="8837556" cy="6377101"/>
            <a:chOff x="2892881" y="870701"/>
            <a:chExt cx="8837556" cy="6377101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4"/>
            <a:srcRect l="24777" t="24681" r="24434" b="17579"/>
            <a:stretch/>
          </p:blipFill>
          <p:spPr>
            <a:xfrm>
              <a:off x="3624074" y="1366692"/>
              <a:ext cx="7362197" cy="4708382"/>
            </a:xfrm>
            <a:prstGeom prst="rect">
              <a:avLst/>
            </a:prstGeom>
          </p:spPr>
        </p:pic>
        <p:pic>
          <p:nvPicPr>
            <p:cNvPr id="25" name="Picture 2" descr="12.9-inch iPad Pro (3rd Gen) is missing · Issue #7 ·  fastlane/frameit-frames · GitHub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123108" y="-359526"/>
              <a:ext cx="6377101" cy="8837556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30078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12.9-inch iPad Pro (3rd Gen) is missing · Issue #7 ·  fastlane/frameit-frames · GitHu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645216" y="-223722"/>
            <a:ext cx="7164631" cy="992893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Задний фон градиент - 36 фото для презентаций и картинок на рабочий стол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34"/>
          <a:stretch/>
        </p:blipFill>
        <p:spPr bwMode="auto">
          <a:xfrm rot="5400000">
            <a:off x="6081916" y="661886"/>
            <a:ext cx="45719" cy="1110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671AC1-72B4-44F6-A3F4-F81C77EA6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023" y="6376482"/>
            <a:ext cx="1213383" cy="214839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52B07EBC-BF32-46CB-8875-6B85CFE20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381" y="299872"/>
            <a:ext cx="10966218" cy="763284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ИНВЕСТИЦИОННЫЙ ПОТЕНЦИАЛ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702F8-B4FA-734D-AE9E-BAF89D4BB25C}" type="slidenum">
              <a:rPr lang="ru-RU" smtClean="0"/>
              <a:t>17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16516" t="14699" r="16450" b="7612"/>
          <a:stretch/>
        </p:blipFill>
        <p:spPr>
          <a:xfrm>
            <a:off x="3035175" y="1530000"/>
            <a:ext cx="8172000" cy="532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84D2B4-1007-174C-BF68-345A67EBB1C2}"/>
              </a:ext>
            </a:extLst>
          </p:cNvPr>
          <p:cNvSpPr txBox="1"/>
          <p:nvPr/>
        </p:nvSpPr>
        <p:spPr>
          <a:xfrm>
            <a:off x="333116" y="4784033"/>
            <a:ext cx="2316003" cy="1077218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r>
              <a:rPr lang="ru-RU" sz="1600" dirty="0">
                <a:solidFill>
                  <a:srgbClr val="30454F"/>
                </a:solidFill>
                <a:cs typeface="DIN Pro Bold" panose="020B0804020101020102" pitchFamily="34" charset="-52"/>
              </a:rPr>
              <a:t>«Выездной» поток туристов почти в три раза превышает «въездной».</a:t>
            </a:r>
          </a:p>
        </p:txBody>
      </p:sp>
      <p:sp>
        <p:nvSpPr>
          <p:cNvPr id="2" name="Овал 1"/>
          <p:cNvSpPr/>
          <p:nvPr/>
        </p:nvSpPr>
        <p:spPr>
          <a:xfrm>
            <a:off x="3237153" y="5781372"/>
            <a:ext cx="914400" cy="9144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0056525" y="6076974"/>
            <a:ext cx="914400" cy="9144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84D2B4-1007-174C-BF68-345A67EBB1C2}"/>
              </a:ext>
            </a:extLst>
          </p:cNvPr>
          <p:cNvSpPr txBox="1"/>
          <p:nvPr/>
        </p:nvSpPr>
        <p:spPr>
          <a:xfrm>
            <a:off x="310179" y="1857003"/>
            <a:ext cx="2316003" cy="1077218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r>
              <a:rPr lang="ru-RU" sz="1600" dirty="0">
                <a:solidFill>
                  <a:srgbClr val="30454F"/>
                </a:solidFill>
                <a:cs typeface="DIN Pro Bold" panose="020B0804020101020102" pitchFamily="34" charset="-52"/>
              </a:rPr>
              <a:t>ГеоВЭБ позволяет выбирать оптимальные направления инвестирования.</a:t>
            </a:r>
          </a:p>
        </p:txBody>
      </p:sp>
    </p:spTree>
    <p:extLst>
      <p:ext uri="{BB962C8B-B14F-4D97-AF65-F5344CB8AC3E}">
        <p14:creationId xmlns:p14="http://schemas.microsoft.com/office/powerpoint/2010/main" val="3407595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4" descr="Задний фон градиент - 36 фото для презентаций и картинок на рабочий стол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34"/>
          <a:stretch/>
        </p:blipFill>
        <p:spPr bwMode="auto">
          <a:xfrm rot="5400000">
            <a:off x="6081916" y="661886"/>
            <a:ext cx="45719" cy="1110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41290" y="1710813"/>
            <a:ext cx="7826785" cy="5147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671AC1-72B4-44F6-A3F4-F81C77EA6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023" y="6376482"/>
            <a:ext cx="1213383" cy="214839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52B07EBC-BF32-46CB-8875-6B85CFE20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381" y="299872"/>
            <a:ext cx="10966218" cy="763284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ТРАНСПОРТНАЯ ОБЕСПЕЧЕННОСТЬ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2381" y="970233"/>
            <a:ext cx="4174255" cy="307777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r>
              <a:rPr lang="ru-RU" sz="1400" dirty="0">
                <a:solidFill>
                  <a:srgbClr val="30454F"/>
                </a:solidFill>
              </a:rPr>
              <a:t>на примере города Якутска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84D2B4-1007-174C-BF68-345A67EBB1C2}"/>
              </a:ext>
            </a:extLst>
          </p:cNvPr>
          <p:cNvSpPr txBox="1"/>
          <p:nvPr/>
        </p:nvSpPr>
        <p:spPr>
          <a:xfrm>
            <a:off x="389282" y="3265100"/>
            <a:ext cx="2750247" cy="1246495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r>
              <a:rPr lang="ru-RU" sz="1500" dirty="0">
                <a:solidFill>
                  <a:srgbClr val="30454F"/>
                </a:solidFill>
                <a:cs typeface="DIN Pro Bold" panose="020B0804020101020102" pitchFamily="34" charset="-52"/>
              </a:rPr>
              <a:t>Сравнение транспортной доступности на общественном транспорте и на автомобиле в пределах 40 минут.</a:t>
            </a:r>
          </a:p>
          <a:p>
            <a:endParaRPr lang="ru-RU" sz="1500" dirty="0">
              <a:solidFill>
                <a:srgbClr val="30454F"/>
              </a:solidFill>
              <a:cs typeface="DIN Pro Bold" panose="020B0804020101020102" pitchFamily="34" charset="-52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702F8-B4FA-734D-AE9E-BAF89D4BB25C}" type="slidenum">
              <a:rPr lang="ru-RU" smtClean="0"/>
              <a:t>18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A8DE34-582C-33D9-23F7-59E17AEAFA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4023" y="1710813"/>
            <a:ext cx="3854096" cy="521056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2929739-7857-D548-9E51-8D120CDC58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0986" y="4795235"/>
            <a:ext cx="1387282" cy="20627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AB79D8-E4C3-B1E1-8F9C-B46CC09F41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3500" y="1711047"/>
            <a:ext cx="3682063" cy="521033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B793CD8-019F-E34D-AE72-BC29275E98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9897" y="4798359"/>
            <a:ext cx="1450234" cy="2059641"/>
          </a:xfrm>
          <a:prstGeom prst="rect">
            <a:avLst/>
          </a:prstGeom>
        </p:spPr>
      </p:pic>
      <p:pic>
        <p:nvPicPr>
          <p:cNvPr id="25" name="Picture 2" descr="12.9-inch iPad Pro (3rd Gen) is missing · Issue #7 ·  fastlane/frameit-frames · GitHub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99569" y="166327"/>
            <a:ext cx="6377101" cy="883755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888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4" descr="Задний фон градиент - 36 фото для презентаций и картинок на рабочий стол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34"/>
          <a:stretch/>
        </p:blipFill>
        <p:spPr bwMode="auto">
          <a:xfrm rot="5400000">
            <a:off x="6081916" y="661886"/>
            <a:ext cx="45719" cy="1110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85882" y="1710813"/>
            <a:ext cx="8780514" cy="5147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671AC1-72B4-44F6-A3F4-F81C77EA6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23" y="6376482"/>
            <a:ext cx="1213383" cy="214839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52B07EBC-BF32-46CB-8875-6B85CFE20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381" y="299872"/>
            <a:ext cx="10966218" cy="763284"/>
          </a:xfrm>
        </p:spPr>
        <p:txBody>
          <a:bodyPr>
            <a:normAutofit/>
          </a:bodyPr>
          <a:lstStyle/>
          <a:p>
            <a:r>
              <a:rPr lang="ru-RU" sz="3300" dirty="0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ЭКСПРЕСС-ОЦЕНКА ИНВЕСТИЦИОННОГО ПРОЕКТА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84D2B4-1007-174C-BF68-345A67EBB1C2}"/>
              </a:ext>
            </a:extLst>
          </p:cNvPr>
          <p:cNvSpPr txBox="1"/>
          <p:nvPr/>
        </p:nvSpPr>
        <p:spPr>
          <a:xfrm>
            <a:off x="211436" y="2197893"/>
            <a:ext cx="2069645" cy="3108543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r>
              <a:rPr lang="ru-RU" sz="1400" dirty="0">
                <a:solidFill>
                  <a:srgbClr val="30454F"/>
                </a:solidFill>
                <a:cs typeface="DIN Pro Bold" panose="020B0804020101020102" pitchFamily="34" charset="-52"/>
              </a:rPr>
              <a:t>Указав основные финансовые показатели инвестиционного проекта пользователь получит полную информацию о структуре денежного потока, а также возможность оценивать перспективы инвестиций, затратив минимум усилий и времени.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702F8-B4FA-734D-AE9E-BAF89D4BB25C}" type="slidenum">
              <a:rPr lang="ru-RU" smtClean="0"/>
              <a:t>19</a:t>
            </a:fld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3636559-FD40-DB4C-E4DE-6EFD042DB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6048" y="1937397"/>
            <a:ext cx="8629402" cy="4418953"/>
          </a:xfrm>
          <a:prstGeom prst="rect">
            <a:avLst/>
          </a:prstGeom>
        </p:spPr>
      </p:pic>
      <p:pic>
        <p:nvPicPr>
          <p:cNvPr id="11" name="Picture 2" descr="12.9-inch iPad Pro (3rd Gen) is missing · Issue #7 ·  fastlane/frameit-frames · GitHu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58434" y="14403"/>
            <a:ext cx="7164631" cy="992893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020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671AC1-72B4-44F6-A3F4-F81C77EA6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023" y="6376482"/>
            <a:ext cx="1213383" cy="2148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7909" y="1255046"/>
            <a:ext cx="6181719" cy="2800767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r>
              <a:rPr lang="ru-RU" sz="1600" dirty="0"/>
              <a:t>повышения результативности и эффективности принятия решений о структуре и параметрах инвестиций в городскую экономику, обеспечивающих ускорение темпов социально-экономического развития города, повышение качества жизни </a:t>
            </a:r>
            <a:br>
              <a:rPr lang="ru-RU" sz="1600" dirty="0"/>
            </a:br>
            <a:r>
              <a:rPr lang="ru-RU" sz="1600" dirty="0"/>
              <a:t>и формирование комфортной городской среды, определенных </a:t>
            </a:r>
            <a:br>
              <a:rPr lang="ru-RU" sz="1600" dirty="0"/>
            </a:br>
            <a:r>
              <a:rPr lang="ru-RU" sz="1600" dirty="0"/>
              <a:t>в качестве приоритетов для ВЭБ.РФ;</a:t>
            </a:r>
          </a:p>
          <a:p>
            <a:endParaRPr lang="ru-RU" sz="1600" dirty="0"/>
          </a:p>
          <a:p>
            <a:r>
              <a:rPr lang="ru-RU" sz="1600" dirty="0"/>
              <a:t>поддержки принятия обоснованных решений по целевым отраслям, определенных в качестве приоритетных для ВЭБ.РФ </a:t>
            </a:r>
            <a:br>
              <a:rPr lang="ru-RU" sz="1600" dirty="0"/>
            </a:br>
            <a:r>
              <a:rPr lang="ru-RU" sz="1600" dirty="0"/>
              <a:t>и количественных характеристиках, формируемых в них инвестиционных проектов.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52B07EBC-BF32-46CB-8875-6B85CFE20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381" y="299872"/>
            <a:ext cx="7570470" cy="763284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ЦЕЛИ</a:t>
            </a:r>
          </a:p>
        </p:txBody>
      </p:sp>
      <p:pic>
        <p:nvPicPr>
          <p:cNvPr id="9" name="Picture 14" descr="Задний фон градиент - 36 фото для презентаций и картинок на рабочий стол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34"/>
          <a:stretch/>
        </p:blipFill>
        <p:spPr bwMode="auto">
          <a:xfrm rot="5400000">
            <a:off x="6081916" y="661886"/>
            <a:ext cx="45719" cy="1110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692381" y="1201066"/>
            <a:ext cx="3191361" cy="4620000"/>
          </a:xfrm>
          <a:prstGeom prst="roundRect">
            <a:avLst>
              <a:gd name="adj" fmla="val 4960"/>
            </a:avLst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875072" y="1435510"/>
            <a:ext cx="2890683" cy="3016210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pPr algn="l"/>
            <a:r>
              <a:rPr lang="ru-RU" sz="5000" dirty="0">
                <a:solidFill>
                  <a:srgbClr val="1FB3AA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ГеоВЭБ</a:t>
            </a:r>
            <a:r>
              <a:rPr lang="ru-RU" sz="2000" dirty="0">
                <a:solidFill>
                  <a:srgbClr val="1FB3AA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 </a:t>
            </a:r>
          </a:p>
          <a:p>
            <a:pPr algn="l"/>
            <a:endParaRPr lang="ru-RU" sz="2000" dirty="0"/>
          </a:p>
          <a:p>
            <a:pPr algn="l"/>
            <a:r>
              <a:rPr lang="ru-RU" sz="2000" dirty="0" err="1">
                <a:latin typeface="DIN Pro Bold" panose="020B0804020101020102" pitchFamily="34" charset="-52"/>
                <a:cs typeface="DIN Pro Bold" panose="020B0804020101020102" pitchFamily="34" charset="-52"/>
              </a:rPr>
              <a:t>геоналитическая</a:t>
            </a:r>
            <a:r>
              <a:rPr lang="ru-RU" sz="2000" dirty="0">
                <a:latin typeface="DIN Pro Bold" panose="020B0804020101020102" pitchFamily="34" charset="-52"/>
                <a:cs typeface="DIN Pro Bold" panose="020B0804020101020102" pitchFamily="34" charset="-52"/>
              </a:rPr>
              <a:t> система для принятия управленческих решений в сфере развития экономики городов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008671" y="4925961"/>
            <a:ext cx="757084" cy="757084"/>
          </a:xfrm>
          <a:prstGeom prst="roundRect">
            <a:avLst/>
          </a:prstGeom>
          <a:solidFill>
            <a:srgbClr val="1FB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/>
        </p:nvGraphicFramePr>
        <p:xfrm>
          <a:off x="3147725" y="5008409"/>
          <a:ext cx="478975" cy="592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174791" imgH="216382" progId="CorelDraw.Graphic.22">
                  <p:embed/>
                </p:oleObj>
              </mc:Choice>
              <mc:Fallback>
                <p:oleObj name="CorelDRAW" r:id="rId4" imgW="174791" imgH="216382" progId="CorelDraw.Graphic.22">
                  <p:embed/>
                  <p:pic>
                    <p:nvPicPr>
                      <p:cNvPr id="10" name="Объект 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47725" y="5008409"/>
                        <a:ext cx="478975" cy="592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Овал 10"/>
          <p:cNvSpPr/>
          <p:nvPr/>
        </p:nvSpPr>
        <p:spPr>
          <a:xfrm>
            <a:off x="4365523" y="1405446"/>
            <a:ext cx="727587" cy="727587"/>
          </a:xfrm>
          <a:prstGeom prst="ellipse">
            <a:avLst/>
          </a:prstGeom>
          <a:noFill/>
          <a:ln w="38100">
            <a:solidFill>
              <a:srgbClr val="1FB3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dirty="0">
                <a:solidFill>
                  <a:srgbClr val="1FB3AA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1</a:t>
            </a:r>
          </a:p>
        </p:txBody>
      </p:sp>
      <p:sp>
        <p:nvSpPr>
          <p:cNvPr id="16" name="Овал 15"/>
          <p:cNvSpPr/>
          <p:nvPr/>
        </p:nvSpPr>
        <p:spPr>
          <a:xfrm>
            <a:off x="4364136" y="3126724"/>
            <a:ext cx="727587" cy="727587"/>
          </a:xfrm>
          <a:prstGeom prst="ellipse">
            <a:avLst/>
          </a:prstGeom>
          <a:noFill/>
          <a:ln w="38100">
            <a:solidFill>
              <a:srgbClr val="1FB3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dirty="0">
                <a:solidFill>
                  <a:srgbClr val="1FB3AA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71889" y="4326333"/>
            <a:ext cx="3045479" cy="553998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pPr algn="l"/>
            <a:r>
              <a:rPr lang="ru-RU" sz="3000" dirty="0">
                <a:solidFill>
                  <a:srgbClr val="1FB3AA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100</a:t>
            </a:r>
            <a:r>
              <a:rPr lang="ru-RU" sz="3000" dirty="0">
                <a:solidFill>
                  <a:srgbClr val="1FB3AA"/>
                </a:solidFill>
                <a:cs typeface="DIN Pro Bold" panose="020B0804020101020102" pitchFamily="34" charset="-52"/>
              </a:rPr>
              <a:t> ГОРОДОВ</a:t>
            </a:r>
            <a:endParaRPr lang="ru-RU" sz="3000" dirty="0">
              <a:cs typeface="DIN Pro Bold" panose="020B0804020101020102" pitchFamily="34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420569" y="4326333"/>
            <a:ext cx="2738030" cy="584775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pPr algn="l"/>
            <a:r>
              <a:rPr lang="ru-RU" sz="3200" dirty="0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17</a:t>
            </a:r>
            <a:r>
              <a:rPr lang="ru-RU" sz="3200" dirty="0">
                <a:solidFill>
                  <a:srgbClr val="30454F"/>
                </a:solidFill>
                <a:cs typeface="DIN Pro Bold" panose="020B0804020101020102" pitchFamily="34" charset="-52"/>
              </a:rPr>
              <a:t> ОТРАСЛЕЙ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06046" y="5166100"/>
            <a:ext cx="5569587" cy="600164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pPr algn="l"/>
            <a:r>
              <a:rPr lang="ru-RU" sz="3300" dirty="0">
                <a:solidFill>
                  <a:schemeClr val="bg2">
                    <a:lumMod val="60000"/>
                    <a:lumOff val="40000"/>
                  </a:schemeClr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56</a:t>
            </a:r>
            <a:r>
              <a:rPr lang="ru-RU" sz="3300" dirty="0">
                <a:solidFill>
                  <a:schemeClr val="bg2">
                    <a:lumMod val="60000"/>
                    <a:lumOff val="40000"/>
                  </a:schemeClr>
                </a:solidFill>
                <a:cs typeface="DIN Pro Bold" panose="020B0804020101020102" pitchFamily="34" charset="-52"/>
              </a:rPr>
              <a:t> ВИДОВ ДЕЯТЕЛЬНОСТИ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367104" y="4268683"/>
            <a:ext cx="2760818" cy="662974"/>
          </a:xfrm>
          <a:prstGeom prst="roundRect">
            <a:avLst>
              <a:gd name="adj" fmla="val 18908"/>
            </a:avLst>
          </a:prstGeom>
          <a:noFill/>
          <a:ln>
            <a:solidFill>
              <a:srgbClr val="1FB3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314815" y="4268683"/>
            <a:ext cx="2843784" cy="662974"/>
          </a:xfrm>
          <a:prstGeom prst="roundRect">
            <a:avLst>
              <a:gd name="adj" fmla="val 18908"/>
            </a:avLst>
          </a:prstGeom>
          <a:noFill/>
          <a:ln>
            <a:solidFill>
              <a:srgbClr val="3045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367103" y="5125217"/>
            <a:ext cx="5791495" cy="662974"/>
          </a:xfrm>
          <a:prstGeom prst="roundRect">
            <a:avLst>
              <a:gd name="adj" fmla="val 18908"/>
            </a:avLst>
          </a:prstGeom>
          <a:noFill/>
          <a:ln>
            <a:solidFill>
              <a:srgbClr val="1FB3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702F8-B4FA-734D-AE9E-BAF89D4BB25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11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4" descr="Задний фон градиент - 36 фото для презентаций и картинок на рабочий стол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34"/>
          <a:stretch/>
        </p:blipFill>
        <p:spPr bwMode="auto">
          <a:xfrm rot="5400000">
            <a:off x="6081916" y="661886"/>
            <a:ext cx="45719" cy="1110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85882" y="1710813"/>
            <a:ext cx="8780514" cy="5147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671AC1-72B4-44F6-A3F4-F81C77EA6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023" y="6376482"/>
            <a:ext cx="1213383" cy="214839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52B07EBC-BF32-46CB-8875-6B85CFE20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91" y="455196"/>
            <a:ext cx="10966218" cy="763284"/>
          </a:xfrm>
        </p:spPr>
        <p:txBody>
          <a:bodyPr>
            <a:normAutofit fontScale="90000"/>
          </a:bodyPr>
          <a:lstStyle/>
          <a:p>
            <a:r>
              <a:rPr lang="ru-RU" sz="3300" dirty="0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ОЦЕНКА ИНВЕСТИЦИОННОГО ПРОЕКТА И </a:t>
            </a:r>
            <a:br>
              <a:rPr lang="ru-RU" sz="3300" dirty="0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</a:br>
            <a:r>
              <a:rPr lang="ru-RU" sz="3300" dirty="0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ЕГО ВЛИЯНИЯ НА ОСНОВНЫЕ СОЦИАЛЬНО-ЭКОНОМИЧЕСКИЕ ПОКАЗАТЕЛИ ГОРОДА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84D2B4-1007-174C-BF68-345A67EBB1C2}"/>
              </a:ext>
            </a:extLst>
          </p:cNvPr>
          <p:cNvSpPr txBox="1"/>
          <p:nvPr/>
        </p:nvSpPr>
        <p:spPr>
          <a:xfrm>
            <a:off x="110762" y="1613572"/>
            <a:ext cx="2427606" cy="4401205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r>
              <a:rPr lang="ru-RU" sz="1400" dirty="0">
                <a:solidFill>
                  <a:srgbClr val="30454F"/>
                </a:solidFill>
                <a:cs typeface="DIN Pro Bold" panose="020B0804020101020102" pitchFamily="34" charset="-52"/>
              </a:rPr>
              <a:t>Разработанные алгоритмы оценки влияния инвестиционного проекта на развитие города и достижение ключевых показателей национальных целей развития РФ</a:t>
            </a:r>
            <a:r>
              <a:rPr lang="en-US" sz="1400" dirty="0">
                <a:solidFill>
                  <a:srgbClr val="30454F"/>
                </a:solidFill>
                <a:cs typeface="DIN Pro Bold" panose="020B0804020101020102" pitchFamily="34" charset="-52"/>
              </a:rPr>
              <a:t> </a:t>
            </a:r>
            <a:r>
              <a:rPr lang="ru-RU" sz="1400" dirty="0">
                <a:solidFill>
                  <a:srgbClr val="30454F"/>
                </a:solidFill>
                <a:cs typeface="DIN Pro Bold" panose="020B0804020101020102" pitchFamily="34" charset="-52"/>
              </a:rPr>
              <a:t>позволяют с легкостью аргументировать решение о финансировании инвестиционных проектов, а богатый «арсенал» социально-экономических показателей позволяет заинтересовать не только представителей бизнес-сообщества, но и органы власти, в том числе в рамках организации бюджетных процессов.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702F8-B4FA-734D-AE9E-BAF89D4BB25C}" type="slidenum">
              <a:rPr lang="ru-RU" smtClean="0"/>
              <a:t>20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6751B8-169A-0818-0E7E-548F77F65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3706" y="1751986"/>
            <a:ext cx="5149410" cy="28754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482D53-B754-D62F-485A-763ABAB9E3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5064" y="5106014"/>
            <a:ext cx="2474552" cy="10868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BBF2528-5197-462E-1326-60880EA1DB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5992" y="1988417"/>
            <a:ext cx="1767788" cy="248984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D7C0EB-B29E-1C28-CD35-AE7ACE30E1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1294" y="2611939"/>
            <a:ext cx="1767788" cy="334493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F60C1A2-07F6-F9DB-9FFF-A59C54FCF6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65992" y="4337443"/>
            <a:ext cx="1767788" cy="212134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751A041-81F0-D700-FBB7-AA40FA5013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95660" y="4555446"/>
            <a:ext cx="2167456" cy="2318065"/>
          </a:xfrm>
          <a:prstGeom prst="rect">
            <a:avLst/>
          </a:prstGeom>
        </p:spPr>
      </p:pic>
      <p:pic>
        <p:nvPicPr>
          <p:cNvPr id="11" name="Picture 2" descr="12.9-inch iPad Pro (3rd Gen) is missing · Issue #7 ·  fastlane/frameit-frames · GitHub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93823" y="14401"/>
            <a:ext cx="7164631" cy="992893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7576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4" descr="Задний фон градиент - 36 фото для презентаций и картинок на рабочий стол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34"/>
          <a:stretch/>
        </p:blipFill>
        <p:spPr bwMode="auto">
          <a:xfrm rot="5400000">
            <a:off x="6081916" y="661886"/>
            <a:ext cx="45719" cy="1110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671AC1-72B4-44F6-A3F4-F81C77EA6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23" y="6376482"/>
            <a:ext cx="1213383" cy="214839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52B07EBC-BF32-46CB-8875-6B85CFE20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380" y="299872"/>
            <a:ext cx="11366269" cy="763284"/>
          </a:xfrm>
        </p:spPr>
        <p:txBody>
          <a:bodyPr>
            <a:normAutofit fontScale="90000"/>
          </a:bodyPr>
          <a:lstStyle/>
          <a:p>
            <a:r>
              <a:rPr lang="ru-RU" sz="3300" dirty="0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Направления совершенствования системы </a:t>
            </a:r>
            <a:r>
              <a:rPr lang="ru-RU" sz="3300" dirty="0" err="1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ГеоВЭБ</a:t>
            </a:r>
            <a:r>
              <a:rPr lang="ru-RU" sz="3300" dirty="0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 в 2022 году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702F8-B4FA-734D-AE9E-BAF89D4BB25C}" type="slidenum">
              <a:rPr lang="ru-RU" smtClean="0"/>
              <a:t>21</a:t>
            </a:fld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51674" y="944545"/>
            <a:ext cx="11506201" cy="5286062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500" dirty="0"/>
              <a:t>Увеличение количества городов </a:t>
            </a:r>
            <a:r>
              <a:rPr lang="ru-RU" sz="1500" dirty="0" err="1"/>
              <a:t>ГеоВЭБ</a:t>
            </a:r>
            <a:r>
              <a:rPr lang="ru-RU" sz="1500" dirty="0"/>
              <a:t> </a:t>
            </a:r>
            <a:r>
              <a:rPr lang="ru-RU" sz="1500" b="1" dirty="0"/>
              <a:t>до 200;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500" dirty="0"/>
              <a:t>Увеличение количества городских агломераций при принятии местными органами власти соответствующих решений;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500" dirty="0"/>
              <a:t>Формирование баз данных в целях территориального планирования, развития городских агломераций;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500" dirty="0"/>
              <a:t>Возможность проведения оценки инвестиционных проектов на основе ГЧП и концессионных соглашений;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500" dirty="0"/>
              <a:t>Заключение соглашений о сотрудничестве с органами местной власти субъектов РФ об использовании системы </a:t>
            </a:r>
            <a:r>
              <a:rPr lang="ru-RU" sz="1500" dirty="0" err="1"/>
              <a:t>ГеоВЭБ</a:t>
            </a:r>
            <a:r>
              <a:rPr lang="ru-RU" sz="1500" dirty="0"/>
              <a:t> при разработке и реализации инвестиционных проектов и </a:t>
            </a:r>
            <a:r>
              <a:rPr lang="ru-RU" sz="1500"/>
              <a:t>обмене данными </a:t>
            </a:r>
            <a:r>
              <a:rPr lang="ru-RU" sz="1500" dirty="0"/>
              <a:t>по следующим показателям: выручка предприятий, основные средства, оборотные активы, фонд заработной платы, объем инвестиций, прибыль (убыток) от продаж;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500" dirty="0"/>
              <a:t>Использование данных </a:t>
            </a:r>
            <a:r>
              <a:rPr lang="ru-RU" sz="1500" dirty="0" err="1"/>
              <a:t>Роскосмоса</a:t>
            </a:r>
            <a:r>
              <a:rPr lang="ru-RU" sz="1500" dirty="0"/>
              <a:t>, в том числе для оценки транспортных потоков в агломерациях;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500" dirty="0"/>
              <a:t>Расширение функциональных возможностей </a:t>
            </a:r>
            <a:r>
              <a:rPr lang="ru-RU" sz="1500" dirty="0" err="1"/>
              <a:t>ГеоВЭБ</a:t>
            </a:r>
            <a:r>
              <a:rPr lang="ru-RU" sz="1500" dirty="0"/>
              <a:t> в отношении отрасли «Общественный транспорт»: формирование транспортно-экономического баланса для оценки потребности результативности инвестиционных проектов в отрасль, в том числе на территории городских агломераций;</a:t>
            </a:r>
            <a:endParaRPr lang="ru-RU" sz="15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500" dirty="0"/>
              <a:t>Интеграция с Индексом качества жизни в городах России, платформой «</a:t>
            </a:r>
            <a:r>
              <a:rPr lang="ru-RU" sz="1500" dirty="0" err="1"/>
              <a:t>Росинфра</a:t>
            </a:r>
            <a:r>
              <a:rPr lang="ru-RU" sz="1500" dirty="0"/>
              <a:t>», </a:t>
            </a:r>
            <a:r>
              <a:rPr lang="ru-RU" sz="1500" dirty="0" err="1"/>
              <a:t>Развивай.РФ</a:t>
            </a:r>
            <a:r>
              <a:rPr lang="ru-RU" sz="1500" dirty="0"/>
              <a:t>, </a:t>
            </a:r>
            <a:br>
              <a:rPr lang="ru-RU" sz="1500" dirty="0"/>
            </a:br>
            <a:r>
              <a:rPr lang="ru-RU" sz="1500" dirty="0"/>
              <a:t>Цифровой платформой МСП.РФ;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500" dirty="0"/>
              <a:t>Мониторинг влияния реализации инвестиционных проектов на граждан совместно с АНО «Диалог Регионы»;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500" dirty="0"/>
              <a:t>Разработка методики влияния социальных эффектов от реализации проектов.</a:t>
            </a:r>
          </a:p>
        </p:txBody>
      </p:sp>
    </p:spTree>
    <p:extLst>
      <p:ext uri="{BB962C8B-B14F-4D97-AF65-F5344CB8AC3E}">
        <p14:creationId xmlns:p14="http://schemas.microsoft.com/office/powerpoint/2010/main" val="2352021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4" descr="Задний фон градиент - 36 фото для презентаций и картинок на рабочий сто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666999" y="-2667001"/>
            <a:ext cx="6858003" cy="1219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Задний фон градиент - 36 фото для презентаций и картинок на рабочий стол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34"/>
          <a:stretch/>
        </p:blipFill>
        <p:spPr bwMode="auto">
          <a:xfrm rot="5400000">
            <a:off x="6081916" y="661886"/>
            <a:ext cx="45719" cy="1110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89242" y="1710813"/>
            <a:ext cx="8780514" cy="5147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671AC1-72B4-44F6-A3F4-F81C77EA6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23" y="6376482"/>
            <a:ext cx="1213383" cy="214839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52B07EBC-BF32-46CB-8875-6B85CFE20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381" y="299872"/>
            <a:ext cx="10966218" cy="763284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КОНТАКТЫ</a:t>
            </a:r>
          </a:p>
        </p:txBody>
      </p:sp>
      <p:pic>
        <p:nvPicPr>
          <p:cNvPr id="11" name="Picture 2" descr="12.9-inch iPad Pro (3rd Gen) is missing · Issue #7 ·  fastlane/frameit-frames · GitHu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22466" y="14403"/>
            <a:ext cx="7164631" cy="992893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853512" y="2095343"/>
            <a:ext cx="3253571" cy="2554545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pPr algn="l"/>
            <a:r>
              <a:rPr lang="ru-RU" sz="2000" dirty="0">
                <a:latin typeface="DIN Pro Bold" panose="020B0804020101020102" pitchFamily="34" charset="-52"/>
                <a:cs typeface="DIN Pro Bold" panose="020B0804020101020102" pitchFamily="34" charset="-52"/>
              </a:rPr>
              <a:t>Артем Голублев</a:t>
            </a:r>
          </a:p>
          <a:p>
            <a:pPr algn="l"/>
            <a:r>
              <a:rPr lang="ru-RU" sz="2000" dirty="0"/>
              <a:t>Блок развития МСП </a:t>
            </a:r>
            <a:endParaRPr lang="en-US" sz="2000" dirty="0"/>
          </a:p>
          <a:p>
            <a:pPr algn="l"/>
            <a:r>
              <a:rPr lang="ru-RU" sz="2000" dirty="0"/>
              <a:t>ВЭБ.РФ</a:t>
            </a:r>
          </a:p>
          <a:p>
            <a:pPr algn="l"/>
            <a:endParaRPr lang="ru-RU" sz="2000" dirty="0"/>
          </a:p>
          <a:p>
            <a:pPr algn="l"/>
            <a:r>
              <a:rPr lang="ru-RU" sz="2000" dirty="0"/>
              <a:t>+7 926 550 1660</a:t>
            </a:r>
          </a:p>
          <a:p>
            <a:pPr algn="l"/>
            <a:endParaRPr lang="ru-RU" sz="2000" dirty="0"/>
          </a:p>
          <a:p>
            <a:pPr algn="l"/>
            <a:r>
              <a:rPr lang="en-US" sz="2000" dirty="0">
                <a:hlinkClick r:id="rId5"/>
              </a:rPr>
              <a:t>GolublevAA@veb.ru</a:t>
            </a:r>
            <a:endParaRPr lang="en-US" sz="2000" dirty="0"/>
          </a:p>
          <a:p>
            <a:pPr algn="l"/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6267445" y="2095343"/>
            <a:ext cx="3433157" cy="2554545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pPr algn="l"/>
            <a:r>
              <a:rPr lang="ru-RU" sz="2000" dirty="0">
                <a:latin typeface="DIN Pro Bold" panose="020B0804020101020102" pitchFamily="34" charset="-52"/>
                <a:cs typeface="DIN Pro Bold" panose="020B0804020101020102" pitchFamily="34" charset="-52"/>
              </a:rPr>
              <a:t>Юлия Кузнецова</a:t>
            </a:r>
          </a:p>
          <a:p>
            <a:pPr algn="l"/>
            <a:r>
              <a:rPr lang="ru-RU" sz="2000" dirty="0"/>
              <a:t>Блок развития МСП</a:t>
            </a:r>
          </a:p>
          <a:p>
            <a:pPr algn="l"/>
            <a:r>
              <a:rPr lang="ru-RU" sz="2000" dirty="0"/>
              <a:t>ВЭБ.РФ</a:t>
            </a:r>
          </a:p>
          <a:p>
            <a:pPr algn="l"/>
            <a:endParaRPr lang="ru-RU" sz="2000" dirty="0"/>
          </a:p>
          <a:p>
            <a:pPr algn="l"/>
            <a:r>
              <a:rPr lang="ru-RU" sz="2000" dirty="0"/>
              <a:t>+7 916 443 3728</a:t>
            </a:r>
          </a:p>
          <a:p>
            <a:pPr algn="l"/>
            <a:endParaRPr lang="ru-RU" sz="2000" dirty="0"/>
          </a:p>
          <a:p>
            <a:r>
              <a:rPr lang="en-US" sz="2000" u="sng" dirty="0">
                <a:solidFill>
                  <a:srgbClr val="00B5B2"/>
                </a:solidFill>
              </a:rPr>
              <a:t>KuznetsovaYS@veb.ru</a:t>
            </a:r>
            <a:endParaRPr lang="ru-RU" sz="2000" u="sng" dirty="0">
              <a:solidFill>
                <a:srgbClr val="00B5B2"/>
              </a:solidFill>
            </a:endParaRPr>
          </a:p>
          <a:p>
            <a:pPr algn="l"/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853512" y="5573906"/>
            <a:ext cx="36264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u="sng" dirty="0" err="1">
                <a:solidFill>
                  <a:srgbClr val="1FB3AA"/>
                </a:solidFill>
              </a:rPr>
              <a:t>www.GeoVEB.ru</a:t>
            </a:r>
            <a:endParaRPr lang="ru-RU" sz="4000" u="sng" dirty="0">
              <a:solidFill>
                <a:srgbClr val="1FB3A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702F8-B4FA-734D-AE9E-BAF89D4BB25C}" type="slidenum">
              <a:rPr lang="ru-RU" smtClean="0">
                <a:solidFill>
                  <a:schemeClr val="bg1"/>
                </a:solidFill>
              </a:rPr>
              <a:t>22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947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671AC1-72B4-44F6-A3F4-F81C77EA6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023" y="6376482"/>
            <a:ext cx="1213383" cy="214839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52B07EBC-BF32-46CB-8875-6B85CFE20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381" y="299872"/>
            <a:ext cx="4469554" cy="763284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ДАННЫЕ</a:t>
            </a:r>
          </a:p>
        </p:txBody>
      </p:sp>
      <p:pic>
        <p:nvPicPr>
          <p:cNvPr id="9" name="Picture 14" descr="Задний фон градиент - 36 фото для презентаций и картинок на рабочий стол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34"/>
          <a:stretch/>
        </p:blipFill>
        <p:spPr bwMode="auto">
          <a:xfrm rot="5400000">
            <a:off x="6081916" y="661886"/>
            <a:ext cx="45719" cy="1110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692381" y="1282896"/>
            <a:ext cx="4272909" cy="4801314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pPr marL="342900" indent="-342900">
              <a:buClr>
                <a:srgbClr val="30454F"/>
              </a:buClr>
              <a:buFont typeface="Tahoma" panose="020B0604030504040204" pitchFamily="34" charset="0"/>
              <a:buChar char="●"/>
            </a:pPr>
            <a:r>
              <a:rPr lang="ru-RU" sz="1700" b="1" dirty="0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Федеральная и муниципальная статистика</a:t>
            </a:r>
          </a:p>
          <a:p>
            <a:pPr marL="342900" indent="-342900">
              <a:buClr>
                <a:srgbClr val="30454F"/>
              </a:buClr>
              <a:buFont typeface="Tahoma" panose="020B0604030504040204" pitchFamily="34" charset="0"/>
              <a:buChar char="●"/>
            </a:pPr>
            <a:endParaRPr lang="ru-RU" sz="1700" b="1" dirty="0">
              <a:solidFill>
                <a:srgbClr val="30454F"/>
              </a:solidFill>
              <a:cs typeface="Calibri" panose="020F0502020204030204" pitchFamily="34" charset="0"/>
            </a:endParaRPr>
          </a:p>
          <a:p>
            <a:pPr marL="342900" indent="-342900">
              <a:buClr>
                <a:srgbClr val="30454F"/>
              </a:buClr>
              <a:buFont typeface="Tahoma" panose="020B0604030504040204" pitchFamily="34" charset="0"/>
              <a:buChar char="●"/>
            </a:pPr>
            <a:r>
              <a:rPr lang="ru-RU" sz="1700" b="1" dirty="0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7,8 млн </a:t>
            </a:r>
            <a:r>
              <a:rPr lang="ru-RU" sz="1700" dirty="0">
                <a:solidFill>
                  <a:srgbClr val="30454F"/>
                </a:solidFill>
                <a:cs typeface="Calibri" panose="020F0502020204030204" pitchFamily="34" charset="0"/>
              </a:rPr>
              <a:t>бухгалтерских </a:t>
            </a:r>
            <a:br>
              <a:rPr lang="ru-RU" sz="1700" dirty="0">
                <a:solidFill>
                  <a:srgbClr val="30454F"/>
                </a:solidFill>
                <a:cs typeface="Calibri" panose="020F0502020204030204" pitchFamily="34" charset="0"/>
              </a:rPr>
            </a:br>
            <a:r>
              <a:rPr lang="ru-RU" sz="1700" dirty="0">
                <a:solidFill>
                  <a:srgbClr val="30454F"/>
                </a:solidFill>
                <a:cs typeface="Calibri" panose="020F0502020204030204" pitchFamily="34" charset="0"/>
              </a:rPr>
              <a:t>балансов по 85 ОКВЭД</a:t>
            </a:r>
            <a:br>
              <a:rPr lang="ru-RU" sz="1700" dirty="0">
                <a:solidFill>
                  <a:srgbClr val="30454F"/>
                </a:solidFill>
                <a:cs typeface="Calibri" panose="020F0502020204030204" pitchFamily="34" charset="0"/>
              </a:rPr>
            </a:br>
            <a:endParaRPr lang="ru-RU" sz="1700" dirty="0">
              <a:solidFill>
                <a:srgbClr val="30454F"/>
              </a:solidFill>
              <a:cs typeface="Calibri" panose="020F0502020204030204" pitchFamily="34" charset="0"/>
            </a:endParaRPr>
          </a:p>
          <a:p>
            <a:pPr marL="342900" indent="-342900">
              <a:buClr>
                <a:srgbClr val="30454F"/>
              </a:buClr>
              <a:buFont typeface="Tahoma" panose="020B0604030504040204" pitchFamily="34" charset="0"/>
              <a:buChar char="●"/>
            </a:pPr>
            <a:r>
              <a:rPr lang="ru-RU" sz="1700" dirty="0">
                <a:solidFill>
                  <a:srgbClr val="30454F"/>
                </a:solidFill>
                <a:cs typeface="Calibri" panose="020F0502020204030204" pitchFamily="34" charset="0"/>
              </a:rPr>
              <a:t>Данные о реальном </a:t>
            </a:r>
            <a:br>
              <a:rPr lang="en-US" sz="1700" dirty="0">
                <a:solidFill>
                  <a:srgbClr val="30454F"/>
                </a:solidFill>
                <a:cs typeface="Calibri" panose="020F0502020204030204" pitchFamily="34" charset="0"/>
              </a:rPr>
            </a:br>
            <a:r>
              <a:rPr lang="ru-RU" sz="1700" dirty="0">
                <a:solidFill>
                  <a:srgbClr val="30454F"/>
                </a:solidFill>
                <a:cs typeface="Calibri" panose="020F0502020204030204" pitchFamily="34" charset="0"/>
              </a:rPr>
              <a:t>потреблении (</a:t>
            </a:r>
            <a:r>
              <a:rPr lang="ru-RU" sz="1700" b="1" dirty="0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700</a:t>
            </a:r>
            <a:r>
              <a:rPr lang="ru-RU" sz="1700" b="1" dirty="0">
                <a:solidFill>
                  <a:srgbClr val="30454F"/>
                </a:solidFill>
                <a:cs typeface="Calibri" panose="020F0502020204030204" pitchFamily="34" charset="0"/>
              </a:rPr>
              <a:t> </a:t>
            </a:r>
            <a:r>
              <a:rPr lang="ru-RU" sz="1700" dirty="0">
                <a:solidFill>
                  <a:srgbClr val="30454F"/>
                </a:solidFill>
                <a:cs typeface="Calibri" panose="020F0502020204030204" pitchFamily="34" charset="0"/>
              </a:rPr>
              <a:t>видов </a:t>
            </a:r>
            <a:br>
              <a:rPr lang="ru-RU" sz="1700" dirty="0">
                <a:solidFill>
                  <a:srgbClr val="30454F"/>
                </a:solidFill>
                <a:cs typeface="Calibri" panose="020F0502020204030204" pitchFamily="34" charset="0"/>
              </a:rPr>
            </a:br>
            <a:r>
              <a:rPr lang="ru-RU" sz="1700" dirty="0">
                <a:solidFill>
                  <a:srgbClr val="30454F"/>
                </a:solidFill>
                <a:cs typeface="Calibri" panose="020F0502020204030204" pitchFamily="34" charset="0"/>
              </a:rPr>
              <a:t>товаров </a:t>
            </a:r>
            <a:r>
              <a:rPr lang="en-US" sz="1700" b="1" dirty="0">
                <a:solidFill>
                  <a:srgbClr val="30454F"/>
                </a:solidFill>
                <a:cs typeface="Calibri" panose="020F0502020204030204" pitchFamily="34" charset="0"/>
              </a:rPr>
              <a:t>/</a:t>
            </a:r>
            <a:r>
              <a:rPr lang="ru-RU" sz="1700" b="1" dirty="0">
                <a:solidFill>
                  <a:srgbClr val="30454F"/>
                </a:solidFill>
                <a:cs typeface="Calibri" panose="020F0502020204030204" pitchFamily="34" charset="0"/>
              </a:rPr>
              <a:t> </a:t>
            </a:r>
            <a:r>
              <a:rPr lang="ru-RU" sz="1700" b="1" dirty="0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115</a:t>
            </a:r>
            <a:r>
              <a:rPr lang="ru-RU" sz="1700" b="1" dirty="0">
                <a:solidFill>
                  <a:srgbClr val="30454F"/>
                </a:solidFill>
                <a:cs typeface="Calibri" panose="020F0502020204030204" pitchFamily="34" charset="0"/>
              </a:rPr>
              <a:t> </a:t>
            </a:r>
            <a:r>
              <a:rPr lang="ru-RU" sz="1700" dirty="0">
                <a:solidFill>
                  <a:srgbClr val="30454F"/>
                </a:solidFill>
                <a:cs typeface="Calibri" panose="020F0502020204030204" pitchFamily="34" charset="0"/>
              </a:rPr>
              <a:t>видов услуг)</a:t>
            </a:r>
            <a:br>
              <a:rPr lang="ru-RU" sz="1700" b="1" dirty="0">
                <a:solidFill>
                  <a:srgbClr val="30454F"/>
                </a:solidFill>
                <a:cs typeface="Calibri" panose="020F0502020204030204" pitchFamily="34" charset="0"/>
              </a:rPr>
            </a:br>
            <a:endParaRPr lang="ru-RU" sz="1700" b="1" dirty="0">
              <a:solidFill>
                <a:srgbClr val="30454F"/>
              </a:solidFill>
              <a:cs typeface="Calibri" panose="020F0502020204030204" pitchFamily="34" charset="0"/>
            </a:endParaRPr>
          </a:p>
          <a:p>
            <a:pPr marL="342900" indent="-342900">
              <a:buClr>
                <a:srgbClr val="30454F"/>
              </a:buClr>
              <a:buFont typeface="Tahoma" panose="020B0604030504040204" pitchFamily="34" charset="0"/>
              <a:buChar char="●"/>
            </a:pPr>
            <a:r>
              <a:rPr lang="ru-RU" sz="1700" dirty="0">
                <a:solidFill>
                  <a:srgbClr val="30454F"/>
                </a:solidFill>
                <a:cs typeface="Calibri" panose="020F0502020204030204" pitchFamily="34" charset="0"/>
              </a:rPr>
              <a:t>Портал </a:t>
            </a:r>
            <a:r>
              <a:rPr lang="ru-RU" sz="1700" b="1" dirty="0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«электронный бюджет»</a:t>
            </a:r>
            <a:br>
              <a:rPr lang="ru-RU" sz="1700" b="1" dirty="0">
                <a:solidFill>
                  <a:srgbClr val="30454F"/>
                </a:solidFill>
                <a:cs typeface="Calibri" panose="020F0502020204030204" pitchFamily="34" charset="0"/>
              </a:rPr>
            </a:br>
            <a:r>
              <a:rPr lang="ru-RU" sz="1700" dirty="0">
                <a:solidFill>
                  <a:srgbClr val="30454F"/>
                </a:solidFill>
                <a:cs typeface="Calibri" panose="020F0502020204030204" pitchFamily="34" charset="0"/>
              </a:rPr>
              <a:t>(в части исполнения </a:t>
            </a:r>
            <a:br>
              <a:rPr lang="en-US" sz="1700" dirty="0">
                <a:solidFill>
                  <a:srgbClr val="30454F"/>
                </a:solidFill>
                <a:cs typeface="Calibri" panose="020F0502020204030204" pitchFamily="34" charset="0"/>
              </a:rPr>
            </a:br>
            <a:r>
              <a:rPr lang="ru-RU" sz="1700" dirty="0">
                <a:solidFill>
                  <a:srgbClr val="30454F"/>
                </a:solidFill>
                <a:cs typeface="Calibri" panose="020F0502020204030204" pitchFamily="34" charset="0"/>
              </a:rPr>
              <a:t>национальных проектов)</a:t>
            </a:r>
          </a:p>
          <a:p>
            <a:pPr marL="342900" indent="-342900">
              <a:buClr>
                <a:srgbClr val="30454F"/>
              </a:buClr>
              <a:buFont typeface="Tahoma" panose="020B0604030504040204" pitchFamily="34" charset="0"/>
              <a:buChar char="●"/>
            </a:pPr>
            <a:endParaRPr lang="ru-RU" sz="1700" dirty="0">
              <a:solidFill>
                <a:srgbClr val="30454F"/>
              </a:solidFill>
              <a:cs typeface="Calibri" panose="020F0502020204030204" pitchFamily="34" charset="0"/>
            </a:endParaRPr>
          </a:p>
          <a:p>
            <a:pPr marL="342900" indent="-342900">
              <a:buClr>
                <a:srgbClr val="30454F"/>
              </a:buClr>
              <a:buFont typeface="Tahoma" panose="020B0604030504040204" pitchFamily="34" charset="0"/>
              <a:buChar char="●"/>
            </a:pPr>
            <a:r>
              <a:rPr lang="ru-RU" sz="1700" dirty="0">
                <a:solidFill>
                  <a:srgbClr val="30454F"/>
                </a:solidFill>
                <a:cs typeface="Calibri" panose="020F0502020204030204" pitchFamily="34" charset="0"/>
              </a:rPr>
              <a:t>Данные федеральных адресных инвестиционных программ</a:t>
            </a:r>
            <a:endParaRPr lang="en-US" sz="1700" dirty="0">
              <a:solidFill>
                <a:srgbClr val="30454F"/>
              </a:solidFill>
              <a:cs typeface="Calibri" panose="020F0502020204030204" pitchFamily="34" charset="0"/>
            </a:endParaRPr>
          </a:p>
          <a:p>
            <a:pPr marL="342900" indent="-342900">
              <a:buClr>
                <a:srgbClr val="30454F"/>
              </a:buClr>
              <a:buFont typeface="Tahoma" panose="020B0604030504040204" pitchFamily="34" charset="0"/>
              <a:buChar char="●"/>
            </a:pPr>
            <a:endParaRPr lang="en-US" sz="1700" dirty="0">
              <a:solidFill>
                <a:srgbClr val="30454F"/>
              </a:solidFill>
              <a:cs typeface="Calibri" panose="020F0502020204030204" pitchFamily="34" charset="0"/>
            </a:endParaRPr>
          </a:p>
          <a:p>
            <a:pPr marL="342900" indent="-342900">
              <a:buClr>
                <a:srgbClr val="30454F"/>
              </a:buClr>
              <a:buFont typeface="Tahoma" panose="020B0604030504040204" pitchFamily="34" charset="0"/>
              <a:buChar char="●"/>
            </a:pPr>
            <a:r>
              <a:rPr lang="en-US" sz="1700" dirty="0">
                <a:solidFill>
                  <a:srgbClr val="30454F"/>
                </a:solidFill>
                <a:cs typeface="Calibri" panose="020F0502020204030204" pitchFamily="34" charset="0"/>
              </a:rPr>
              <a:t>44 </a:t>
            </a:r>
            <a:r>
              <a:rPr lang="ru-RU" sz="1700" dirty="0">
                <a:solidFill>
                  <a:srgbClr val="30454F"/>
                </a:solidFill>
                <a:cs typeface="Calibri" panose="020F0502020204030204" pitchFamily="34" charset="0"/>
              </a:rPr>
              <a:t>показателя </a:t>
            </a:r>
            <a:r>
              <a:rPr lang="ru-RU" sz="1700" b="1" dirty="0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ОЭСР</a:t>
            </a:r>
            <a:r>
              <a:rPr lang="ru-RU" sz="1700" b="1" dirty="0">
                <a:solidFill>
                  <a:srgbClr val="30454F"/>
                </a:solidFill>
                <a:cs typeface="Calibri" panose="020F0502020204030204" pitchFamily="34" charset="0"/>
              </a:rPr>
              <a:t> </a:t>
            </a:r>
            <a:endParaRPr lang="ru-RU" sz="1700" dirty="0">
              <a:solidFill>
                <a:srgbClr val="30454F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539A89-ED70-C344-BB46-2B1F85FF916F}"/>
              </a:ext>
            </a:extLst>
          </p:cNvPr>
          <p:cNvSpPr txBox="1"/>
          <p:nvPr/>
        </p:nvSpPr>
        <p:spPr>
          <a:xfrm>
            <a:off x="8770378" y="1220038"/>
            <a:ext cx="2875293" cy="4832092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pPr marL="285750" indent="-285750">
              <a:buClr>
                <a:srgbClr val="1FB3AA"/>
              </a:buClr>
              <a:buFont typeface="Tahoma" panose="020B0604030504040204" pitchFamily="34" charset="0"/>
              <a:buChar char="●"/>
            </a:pPr>
            <a:r>
              <a:rPr lang="ru-RU" sz="1400" dirty="0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Нормативы </a:t>
            </a:r>
            <a:r>
              <a:rPr lang="ru-RU" sz="1400" b="1" dirty="0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градостроительного проектирования</a:t>
            </a:r>
          </a:p>
          <a:p>
            <a:pPr marL="285750" indent="-285750">
              <a:buClr>
                <a:srgbClr val="1FB3AA"/>
              </a:buClr>
              <a:buFont typeface="Tahoma" panose="020B0604030504040204" pitchFamily="34" charset="0"/>
              <a:buChar char="●"/>
            </a:pPr>
            <a:endParaRPr lang="ru-RU" sz="1400" b="1" dirty="0">
              <a:solidFill>
                <a:srgbClr val="30454F"/>
              </a:solidFill>
              <a:latin typeface="DIN Pro Bold" panose="020B0804020101020102" pitchFamily="34" charset="-52"/>
              <a:cs typeface="DIN Pro Bold" panose="020B0804020101020102" pitchFamily="34" charset="-52"/>
            </a:endParaRPr>
          </a:p>
          <a:p>
            <a:pPr marL="285750" indent="-285750">
              <a:buClr>
                <a:srgbClr val="1FB3AA"/>
              </a:buClr>
              <a:buFont typeface="Tahoma" panose="020B0604030504040204" pitchFamily="34" charset="0"/>
              <a:buChar char="●"/>
            </a:pPr>
            <a:r>
              <a:rPr lang="ru-RU" sz="1400" dirty="0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Данные </a:t>
            </a:r>
            <a:r>
              <a:rPr lang="ru-RU" sz="1400" b="1" dirty="0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ЕИС жилищного строительства</a:t>
            </a:r>
          </a:p>
          <a:p>
            <a:pPr marL="285750" indent="-285750">
              <a:buClr>
                <a:srgbClr val="1FB3AA"/>
              </a:buClr>
              <a:buFont typeface="Tahoma" panose="020B0604030504040204" pitchFamily="34" charset="0"/>
              <a:buChar char="●"/>
            </a:pPr>
            <a:endParaRPr lang="ru-RU" sz="1400" b="1" dirty="0">
              <a:solidFill>
                <a:srgbClr val="30454F"/>
              </a:solidFill>
              <a:latin typeface="DIN Pro Bold" panose="020B0804020101020102" pitchFamily="34" charset="-52"/>
              <a:cs typeface="DIN Pro Bold" panose="020B0804020101020102" pitchFamily="34" charset="-52"/>
            </a:endParaRPr>
          </a:p>
          <a:p>
            <a:pPr marL="285750" indent="-285750">
              <a:buClr>
                <a:srgbClr val="1FB3AA"/>
              </a:buClr>
              <a:buFont typeface="Tahoma" panose="020B0604030504040204" pitchFamily="34" charset="0"/>
              <a:buChar char="●"/>
            </a:pPr>
            <a:r>
              <a:rPr lang="ru-RU" sz="1400" dirty="0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Интегрированная</a:t>
            </a:r>
            <a:r>
              <a:rPr lang="ru-RU" sz="1400" b="1" dirty="0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 публичная кадастровая карта </a:t>
            </a:r>
            <a:r>
              <a:rPr lang="ru-RU" sz="1400" b="1" dirty="0" err="1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Росреестра</a:t>
            </a:r>
            <a:endParaRPr lang="ru-RU" sz="1400" b="1" dirty="0">
              <a:solidFill>
                <a:srgbClr val="30454F"/>
              </a:solidFill>
              <a:latin typeface="DIN Pro Bold" panose="020B0804020101020102" pitchFamily="34" charset="-52"/>
              <a:cs typeface="DIN Pro Bold" panose="020B0804020101020102" pitchFamily="34" charset="-52"/>
            </a:endParaRPr>
          </a:p>
          <a:p>
            <a:pPr marL="285750" indent="-285750">
              <a:buClr>
                <a:srgbClr val="1FB3AA"/>
              </a:buClr>
              <a:buFont typeface="Tahoma" panose="020B0604030504040204" pitchFamily="34" charset="0"/>
              <a:buChar char="●"/>
            </a:pPr>
            <a:endParaRPr lang="ru-RU" sz="1400" b="1" dirty="0">
              <a:solidFill>
                <a:srgbClr val="30454F"/>
              </a:solidFill>
              <a:latin typeface="DIN Pro Bold" panose="020B0804020101020102" pitchFamily="34" charset="-52"/>
              <a:cs typeface="DIN Pro Bold" panose="020B0804020101020102" pitchFamily="34" charset="-52"/>
            </a:endParaRPr>
          </a:p>
          <a:p>
            <a:pPr marL="285750" indent="-285750">
              <a:buClr>
                <a:srgbClr val="1FB3AA"/>
              </a:buClr>
              <a:buFont typeface="Tahoma" panose="020B0604030504040204" pitchFamily="34" charset="0"/>
              <a:buChar char="●"/>
            </a:pPr>
            <a:r>
              <a:rPr lang="ru-RU" sz="1400" dirty="0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Пространственные данные 2</a:t>
            </a:r>
            <a:r>
              <a:rPr lang="en-US" sz="1400" dirty="0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GIS (</a:t>
            </a:r>
            <a:r>
              <a:rPr lang="ru-RU" sz="1400" dirty="0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картографические материалы, недвижимость, расположение рабочих мест)</a:t>
            </a:r>
            <a:endParaRPr lang="en-US" sz="1400" dirty="0">
              <a:solidFill>
                <a:srgbClr val="30454F"/>
              </a:solidFill>
              <a:latin typeface="DIN Pro Bold" panose="020B0804020101020102" pitchFamily="34" charset="-52"/>
              <a:cs typeface="DIN Pro Bold" panose="020B0804020101020102" pitchFamily="34" charset="-52"/>
            </a:endParaRPr>
          </a:p>
          <a:p>
            <a:pPr marL="285750" indent="-285750">
              <a:buClr>
                <a:srgbClr val="1FB3AA"/>
              </a:buClr>
              <a:buFont typeface="Tahoma" panose="020B0604030504040204" pitchFamily="34" charset="0"/>
              <a:buChar char="●"/>
            </a:pPr>
            <a:endParaRPr lang="ru-RU" sz="1400" dirty="0">
              <a:solidFill>
                <a:srgbClr val="30454F"/>
              </a:solidFill>
              <a:latin typeface="DIN Pro Bold" panose="020B0804020101020102" pitchFamily="34" charset="-52"/>
              <a:cs typeface="DIN Pro Bold" panose="020B0804020101020102" pitchFamily="34" charset="-52"/>
            </a:endParaRPr>
          </a:p>
          <a:p>
            <a:pPr marL="285750" indent="-285750">
              <a:buClr>
                <a:srgbClr val="1FB3AA"/>
              </a:buClr>
              <a:buFont typeface="Tahoma" panose="020B0604030504040204" pitchFamily="34" charset="0"/>
              <a:buChar char="●"/>
            </a:pPr>
            <a:r>
              <a:rPr lang="en-US" sz="1400" b="1" dirty="0" err="1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Wikiroutes</a:t>
            </a:r>
            <a:r>
              <a:rPr lang="en-US" sz="1400" b="1" dirty="0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 </a:t>
            </a:r>
            <a:r>
              <a:rPr lang="ru-RU" sz="1400" b="1" dirty="0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и </a:t>
            </a:r>
            <a:r>
              <a:rPr lang="en-US" sz="1400" b="1" dirty="0" err="1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Openstreetmap</a:t>
            </a:r>
            <a:r>
              <a:rPr lang="ru-RU" sz="1400" b="1" dirty="0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 (транспортная доступность, расписание маршрутов)</a:t>
            </a:r>
            <a:endParaRPr lang="en-US" sz="1400" b="1" dirty="0">
              <a:solidFill>
                <a:srgbClr val="30454F"/>
              </a:solidFill>
              <a:latin typeface="DIN Pro Bold" panose="020B0804020101020102" pitchFamily="34" charset="-52"/>
              <a:cs typeface="DIN Pro Bold" panose="020B0804020101020102" pitchFamily="34" charset="-52"/>
            </a:endParaRPr>
          </a:p>
          <a:p>
            <a:pPr marL="285750" indent="-285750">
              <a:buClr>
                <a:srgbClr val="1FB3AA"/>
              </a:buClr>
              <a:buFont typeface="Tahoma" panose="020B0604030504040204" pitchFamily="34" charset="0"/>
              <a:buChar char="●"/>
            </a:pPr>
            <a:endParaRPr lang="en-US" sz="1400" b="1" dirty="0">
              <a:solidFill>
                <a:srgbClr val="30454F"/>
              </a:solidFill>
              <a:latin typeface="DIN Pro Bold" panose="020B0804020101020102" pitchFamily="34" charset="-52"/>
              <a:cs typeface="DIN Pro Bold" panose="020B0804020101020102" pitchFamily="34" charset="-52"/>
            </a:endParaRPr>
          </a:p>
          <a:p>
            <a:pPr marL="285750" indent="-285750">
              <a:buClr>
                <a:srgbClr val="1FB3AA"/>
              </a:buClr>
              <a:buFont typeface="Tahoma" panose="020B0604030504040204" pitchFamily="34" charset="0"/>
              <a:buChar char="●"/>
            </a:pPr>
            <a:r>
              <a:rPr lang="ru-RU" sz="1400" dirty="0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Пешеходные и дорожные </a:t>
            </a:r>
            <a:br>
              <a:rPr lang="ru-RU" sz="1400" dirty="0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</a:br>
            <a:r>
              <a:rPr lang="ru-RU" sz="1400" b="1" dirty="0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графы городов</a:t>
            </a:r>
            <a:endParaRPr lang="ru-RU" sz="1400" dirty="0">
              <a:solidFill>
                <a:srgbClr val="30454F"/>
              </a:solidFill>
              <a:latin typeface="DIN Pro Bold" panose="020B0804020101020102" pitchFamily="34" charset="-52"/>
              <a:cs typeface="DIN Pro Bold" panose="020B0804020101020102" pitchFamily="34" charset="-52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702F8-B4FA-734D-AE9E-BAF89D4BB25C}" type="slidenum">
              <a:rPr lang="ru-RU" smtClean="0"/>
              <a:t>3</a:t>
            </a:fld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5A7E83F-2DA5-2379-EEFF-B1357747D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0898" y="1282896"/>
            <a:ext cx="3037689" cy="4063701"/>
          </a:xfrm>
          <a:prstGeom prst="rect">
            <a:avLst/>
          </a:prstGeom>
        </p:spPr>
      </p:pic>
      <p:pic>
        <p:nvPicPr>
          <p:cNvPr id="29" name="Picture 2" descr="12.9-inch iPad Pro (3rd Gen) is missing · Issue #7 ·  fastlane/frameit-frames · GitHu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291" y="970990"/>
            <a:ext cx="3344992" cy="468751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8319AE-316F-6D4B-618F-DBFBFE983843}"/>
              </a:ext>
            </a:extLst>
          </p:cNvPr>
          <p:cNvSpPr txBox="1"/>
          <p:nvPr/>
        </p:nvSpPr>
        <p:spPr>
          <a:xfrm>
            <a:off x="5179229" y="5496138"/>
            <a:ext cx="2917115" cy="584775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pPr algn="ctr"/>
            <a:r>
              <a:rPr lang="ru-RU" sz="1600" dirty="0">
                <a:solidFill>
                  <a:srgbClr val="30454F"/>
                </a:solidFill>
                <a:cs typeface="DIN Pro Bold" panose="020B0804020101020102" pitchFamily="34" charset="-52"/>
              </a:rPr>
              <a:t>Плотность населения </a:t>
            </a:r>
          </a:p>
          <a:p>
            <a:pPr algn="ctr"/>
            <a:r>
              <a:rPr lang="ru-RU" sz="1600" dirty="0">
                <a:solidFill>
                  <a:srgbClr val="30454F"/>
                </a:solidFill>
                <a:cs typeface="DIN Pro Bold" panose="020B0804020101020102" pitchFamily="34" charset="-52"/>
              </a:rPr>
              <a:t>города Якутска</a:t>
            </a:r>
          </a:p>
        </p:txBody>
      </p:sp>
    </p:spTree>
    <p:extLst>
      <p:ext uri="{BB962C8B-B14F-4D97-AF65-F5344CB8AC3E}">
        <p14:creationId xmlns:p14="http://schemas.microsoft.com/office/powerpoint/2010/main" val="1773940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02263A4-D57D-1471-9A45-1F009CB20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127" y="1388761"/>
            <a:ext cx="4367652" cy="436765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671AC1-72B4-44F6-A3F4-F81C77EA6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23" y="6376482"/>
            <a:ext cx="1213383" cy="214839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52B07EBC-BF32-46CB-8875-6B85CFE20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381" y="299872"/>
            <a:ext cx="10966218" cy="763284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ФУНКЦИОНАЛЬНЫЕ ВОЗМОЖНОСТИ</a:t>
            </a:r>
          </a:p>
        </p:txBody>
      </p:sp>
      <p:pic>
        <p:nvPicPr>
          <p:cNvPr id="9" name="Picture 14" descr="Задний фон градиент - 36 фото для презентаций и картинок на рабочий стол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34"/>
          <a:stretch/>
        </p:blipFill>
        <p:spPr bwMode="auto">
          <a:xfrm rot="5400000">
            <a:off x="6081916" y="661886"/>
            <a:ext cx="45719" cy="1110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92381" y="970233"/>
            <a:ext cx="4174255" cy="461665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r>
              <a:rPr lang="ru-RU" sz="1400" dirty="0">
                <a:solidFill>
                  <a:srgbClr val="30454F"/>
                </a:solidFill>
              </a:rPr>
              <a:t>на примере города Якутска</a:t>
            </a:r>
          </a:p>
          <a:p>
            <a:r>
              <a:rPr lang="ru-RU" sz="1000" dirty="0">
                <a:solidFill>
                  <a:srgbClr val="30454F"/>
                </a:solidFill>
              </a:rPr>
              <a:t>за соответствующий период 2019-2021 годов</a:t>
            </a:r>
          </a:p>
        </p:txBody>
      </p:sp>
      <p:pic>
        <p:nvPicPr>
          <p:cNvPr id="11" name="Picture 2" descr="12.9-inch iPad Pro (3rd Gen) is missing · Issue #7 ·  fastlane/frameit-frames · GitHu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95338" y="145051"/>
            <a:ext cx="4958377" cy="68714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984D2B4-1007-174C-BF68-345A67EBB1C2}"/>
              </a:ext>
            </a:extLst>
          </p:cNvPr>
          <p:cNvSpPr txBox="1"/>
          <p:nvPr/>
        </p:nvSpPr>
        <p:spPr>
          <a:xfrm>
            <a:off x="692381" y="1635109"/>
            <a:ext cx="4046420" cy="4247317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r>
              <a:rPr lang="ru-RU" sz="1500" dirty="0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В ГеоВЭБ содержатся показатели городов, отражающие их вклад в достижение целевых показателей национальных целей развития РФ на период до 2030 года:</a:t>
            </a:r>
          </a:p>
          <a:p>
            <a:endParaRPr lang="ru-RU" sz="1500" dirty="0">
              <a:solidFill>
                <a:srgbClr val="30454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30454F"/>
                </a:solidFill>
              </a:rPr>
              <a:t>Повышение ожидаемой продолжительности жизни до 78 лет;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500" dirty="0">
              <a:solidFill>
                <a:srgbClr val="30454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30454F"/>
                </a:solidFill>
              </a:rPr>
              <a:t>Обеспечение темпа устойчивого роста численности населения, доходов населения, валового внутреннего продукта страны выше среднемирового при сохранении макроэкономической стабильности;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500" dirty="0">
              <a:solidFill>
                <a:srgbClr val="30454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rgbClr val="30454F"/>
                </a:solidFill>
              </a:rPr>
              <a:t>Увеличение объема жилищного строительства не менее чем до 120 миллионов квадратных метров в год.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702F8-B4FA-734D-AE9E-BAF89D4BB25C}" type="slidenum">
              <a:rPr lang="ru-RU" smtClean="0"/>
              <a:t>4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225BD9-1ABF-1BD4-E081-12A616C0B0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2579" y="2937616"/>
            <a:ext cx="3463854" cy="9827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0C3111E-34EC-7702-6589-47642C161E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2579" y="4207558"/>
            <a:ext cx="3463854" cy="100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205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4" descr="Задний фон градиент - 36 фото для презентаций и картинок на рабочий стол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34"/>
          <a:stretch/>
        </p:blipFill>
        <p:spPr bwMode="auto">
          <a:xfrm rot="5400000">
            <a:off x="6081916" y="661886"/>
            <a:ext cx="45719" cy="1110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671AC1-72B4-44F6-A3F4-F81C77EA6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23" y="6376482"/>
            <a:ext cx="1213383" cy="214839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52B07EBC-BF32-46CB-8875-6B85CFE20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446" y="2779907"/>
            <a:ext cx="3724972" cy="763284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СРАВНЕНИЕ ГОРОДОВ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702F8-B4FA-734D-AE9E-BAF89D4BB25C}" type="slidenum">
              <a:rPr lang="ru-RU" smtClean="0"/>
              <a:t>5</a:t>
            </a:fld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03865F-E467-FA81-A584-28FA003E5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6873" y="501558"/>
            <a:ext cx="5687949" cy="243473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E4DA5D-9910-7F85-042F-C3842BF42E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7195" y="2966679"/>
            <a:ext cx="5687627" cy="9505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43BE91-9D6A-98B3-DE6D-34FBDE5A5A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7195" y="3942076"/>
            <a:ext cx="5687627" cy="3108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200D8E-44A2-31DF-80DE-A442C3181E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7195" y="4713715"/>
            <a:ext cx="5687627" cy="1965005"/>
          </a:xfrm>
          <a:prstGeom prst="rect">
            <a:avLst/>
          </a:prstGeom>
        </p:spPr>
      </p:pic>
      <p:pic>
        <p:nvPicPr>
          <p:cNvPr id="25" name="Picture 2" descr="12.9-inch iPad Pro (3rd Gen) is missing · Issue #7 ·  fastlane/frameit-frames · GitHu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89326" y="360589"/>
            <a:ext cx="7063367" cy="660268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825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4" descr="Задний фон градиент - 36 фото для презентаций и картинок на рабочий стол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34"/>
          <a:stretch/>
        </p:blipFill>
        <p:spPr bwMode="auto">
          <a:xfrm rot="5400000">
            <a:off x="6081916" y="661886"/>
            <a:ext cx="45719" cy="1110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41290" y="1710813"/>
            <a:ext cx="7826785" cy="5147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671AC1-72B4-44F6-A3F4-F81C77EA6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23" y="6376482"/>
            <a:ext cx="1213383" cy="214839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52B07EBC-BF32-46CB-8875-6B85CFE20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381" y="299872"/>
            <a:ext cx="10966218" cy="763284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ДЕМОГРАФИЧЕСКИЕ ПОКАЗАТЕЛИ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63669" y="957476"/>
            <a:ext cx="4174255" cy="307777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r>
              <a:rPr lang="ru-RU" sz="1400" dirty="0">
                <a:solidFill>
                  <a:srgbClr val="30454F"/>
                </a:solidFill>
              </a:rPr>
              <a:t>на примере города Якутска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84D2B4-1007-174C-BF68-345A67EBB1C2}"/>
              </a:ext>
            </a:extLst>
          </p:cNvPr>
          <p:cNvSpPr txBox="1"/>
          <p:nvPr/>
        </p:nvSpPr>
        <p:spPr>
          <a:xfrm>
            <a:off x="229442" y="1622785"/>
            <a:ext cx="3017724" cy="4478149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r>
              <a:rPr lang="ru-RU" sz="1500" dirty="0">
                <a:solidFill>
                  <a:srgbClr val="30454F"/>
                </a:solidFill>
              </a:rPr>
              <a:t>Уровень рождаемости демонстрирует рост, уровень смертности, в свою очередь, имеет тренд на снижение;</a:t>
            </a:r>
          </a:p>
          <a:p>
            <a:r>
              <a:rPr lang="ru-RU" sz="1500" dirty="0">
                <a:solidFill>
                  <a:srgbClr val="30454F"/>
                </a:solidFill>
              </a:rPr>
              <a:t>Миграционный поток находится в балансе. Численность населения города растет на несколько процентов в год; </a:t>
            </a:r>
          </a:p>
          <a:p>
            <a:r>
              <a:rPr lang="ru-RU" sz="1500" dirty="0">
                <a:solidFill>
                  <a:srgbClr val="30454F"/>
                </a:solidFill>
              </a:rPr>
              <a:t>С 2014 года наблюдается рост численности детей от 3-7 лет, возможно связанный с реализацией программы предоставления материнского капитала.</a:t>
            </a:r>
          </a:p>
          <a:p>
            <a:endParaRPr lang="ru-RU" sz="1500" dirty="0">
              <a:solidFill>
                <a:srgbClr val="30454F"/>
              </a:solidFill>
            </a:endParaRPr>
          </a:p>
          <a:p>
            <a:r>
              <a:rPr lang="ru-RU" sz="1500" dirty="0">
                <a:solidFill>
                  <a:srgbClr val="30454F"/>
                </a:solidFill>
              </a:rPr>
              <a:t>Демографические показатели на хорошем уровне, однако просматривается отток молодых специалистов.</a:t>
            </a:r>
            <a:endParaRPr lang="ru-RU" sz="1500" dirty="0">
              <a:solidFill>
                <a:srgbClr val="FF0000"/>
              </a:solidFill>
              <a:latin typeface="DIN Pro Bold" panose="020B0804020101020102" pitchFamily="34" charset="-52"/>
              <a:cs typeface="DIN Pro Bold" panose="020B0804020101020102" pitchFamily="34" charset="-52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702F8-B4FA-734D-AE9E-BAF89D4BB25C}" type="slidenum">
              <a:rPr lang="ru-RU" smtClean="0"/>
              <a:t>6</a:t>
            </a:fld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D65BA09-237E-FA17-2D2E-0D83A45B6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2313" y="1884681"/>
            <a:ext cx="3732446" cy="51513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C10B24F-71F2-DCCE-E586-510EABCB48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4682" y="1937771"/>
            <a:ext cx="3722991" cy="46204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902FA16-D074-F5D5-AAA7-1B3338F065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4759" y="2403148"/>
            <a:ext cx="3732446" cy="43963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127FF18-AA2F-B40B-B00D-39D2DB801F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0038" y="2915054"/>
            <a:ext cx="3449967" cy="97296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FFE8DCE-25FB-B9D2-B67A-B17275FEAF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2313" y="2373979"/>
            <a:ext cx="3732447" cy="43963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AB149E0-E775-CEC1-0617-E8D89569C1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45227" y="3001203"/>
            <a:ext cx="3732446" cy="91518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AEABEDD-4428-A566-A8F0-571F4445B9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3669" y="4176791"/>
            <a:ext cx="6522179" cy="2527805"/>
          </a:xfrm>
          <a:prstGeom prst="rect">
            <a:avLst/>
          </a:prstGeom>
        </p:spPr>
      </p:pic>
      <p:pic>
        <p:nvPicPr>
          <p:cNvPr id="25" name="Picture 2" descr="12.9-inch iPad Pro (3rd Gen) is missing · Issue #7 ·  fastlane/frameit-frames · GitHub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99569" y="166327"/>
            <a:ext cx="6377101" cy="883755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130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4" descr="Задний фон градиент - 36 фото для презентаций и картинок на рабочий стол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34"/>
          <a:stretch/>
        </p:blipFill>
        <p:spPr bwMode="auto">
          <a:xfrm rot="5400000">
            <a:off x="6081916" y="661886"/>
            <a:ext cx="45719" cy="1110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81628" y="1629345"/>
            <a:ext cx="8859172" cy="53948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671AC1-72B4-44F6-A3F4-F81C77EA6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23" y="6376482"/>
            <a:ext cx="1213383" cy="214839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52B07EBC-BF32-46CB-8875-6B85CFE20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381" y="299872"/>
            <a:ext cx="10966218" cy="763284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ГОРОДСКАЯ СРЕДА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2381" y="970233"/>
            <a:ext cx="4174255" cy="307777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r>
              <a:rPr lang="ru-RU" sz="1400" dirty="0">
                <a:solidFill>
                  <a:srgbClr val="30454F"/>
                </a:solidFill>
              </a:rPr>
              <a:t>на примере города Якутска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702F8-B4FA-734D-AE9E-BAF89D4BB25C}" type="slidenum">
              <a:rPr lang="ru-RU" smtClean="0"/>
              <a:t>7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4922467-F3C5-1BD8-28D2-8D1BE5EE4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4713" y="1739159"/>
            <a:ext cx="8721329" cy="45943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F38FBF-C1AE-9AB6-4BB8-A451D3972218}"/>
              </a:ext>
            </a:extLst>
          </p:cNvPr>
          <p:cNvSpPr txBox="1"/>
          <p:nvPr/>
        </p:nvSpPr>
        <p:spPr>
          <a:xfrm>
            <a:off x="135054" y="1414491"/>
            <a:ext cx="2991965" cy="553998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sz="1500" dirty="0">
              <a:solidFill>
                <a:srgbClr val="30454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500" dirty="0">
              <a:solidFill>
                <a:srgbClr val="30454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9EAD31-1883-9537-1F3C-AE42F7D3378A}"/>
              </a:ext>
            </a:extLst>
          </p:cNvPr>
          <p:cNvSpPr txBox="1"/>
          <p:nvPr/>
        </p:nvSpPr>
        <p:spPr>
          <a:xfrm>
            <a:off x="244441" y="2344087"/>
            <a:ext cx="2632872" cy="2862322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r>
              <a:rPr lang="ru-RU" sz="1500" dirty="0">
                <a:solidFill>
                  <a:srgbClr val="30454F"/>
                </a:solidFill>
              </a:rPr>
              <a:t>Городская среда характеризуется низкими показателями обеспеченности дошкольными и общеобразовательными учреждениями.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500" dirty="0">
              <a:solidFill>
                <a:srgbClr val="30454F"/>
              </a:solidFill>
            </a:endParaRPr>
          </a:p>
          <a:p>
            <a:r>
              <a:rPr lang="ru-RU" sz="1500" dirty="0">
                <a:solidFill>
                  <a:srgbClr val="30454F"/>
                </a:solidFill>
              </a:rPr>
              <a:t>Необходимо увеличение количества спортивных объектов.</a:t>
            </a:r>
          </a:p>
          <a:p>
            <a:endParaRPr lang="ru-RU" sz="1500" dirty="0">
              <a:solidFill>
                <a:srgbClr val="30454F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8B0465-67E0-9D01-3B83-74D740815C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2031" y="1814725"/>
            <a:ext cx="2556460" cy="4423847"/>
          </a:xfrm>
          <a:prstGeom prst="rect">
            <a:avLst/>
          </a:prstGeom>
        </p:spPr>
      </p:pic>
      <p:pic>
        <p:nvPicPr>
          <p:cNvPr id="11" name="Picture 2" descr="12.9-inch iPad Pro (3rd Gen) is missing · Issue #7 ·  fastlane/frameit-frames · GitHu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28899" y="-104142"/>
            <a:ext cx="7164631" cy="992893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474720" y="6238572"/>
            <a:ext cx="52913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3474720" y="4559808"/>
            <a:ext cx="5291328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3474720" y="4888992"/>
            <a:ext cx="5291328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6990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4" descr="Задний фон градиент - 36 фото для презентаций и картинок на рабочий стол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34"/>
          <a:stretch/>
        </p:blipFill>
        <p:spPr bwMode="auto">
          <a:xfrm rot="5400000">
            <a:off x="6081916" y="661886"/>
            <a:ext cx="45719" cy="1110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41290" y="1710813"/>
            <a:ext cx="7826785" cy="5147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671AC1-72B4-44F6-A3F4-F81C77EA6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023" y="6376482"/>
            <a:ext cx="1213383" cy="214839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52B07EBC-BF32-46CB-8875-6B85CFE20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381" y="299872"/>
            <a:ext cx="10966218" cy="763284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ЖИЛИЩНОЕ СТРОИТЕЛЬСТВО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87535" y="969679"/>
            <a:ext cx="4174255" cy="307777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r>
              <a:rPr lang="ru-RU" sz="1400" dirty="0">
                <a:solidFill>
                  <a:srgbClr val="30454F"/>
                </a:solidFill>
              </a:rPr>
              <a:t>на примере города Якутска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84D2B4-1007-174C-BF68-345A67EBB1C2}"/>
              </a:ext>
            </a:extLst>
          </p:cNvPr>
          <p:cNvSpPr txBox="1"/>
          <p:nvPr/>
        </p:nvSpPr>
        <p:spPr>
          <a:xfrm>
            <a:off x="169142" y="2203375"/>
            <a:ext cx="2922098" cy="3754874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30454F"/>
                </a:solidFill>
              </a:rPr>
              <a:t>Жилищная обеспеченность – 20,1 кв. метр на человека (средний показатель по городам – 25 </a:t>
            </a:r>
            <a:r>
              <a:rPr lang="ru-RU" sz="1400" dirty="0" err="1">
                <a:solidFill>
                  <a:srgbClr val="30454F"/>
                </a:solidFill>
              </a:rPr>
              <a:t>кв.м</a:t>
            </a:r>
            <a:r>
              <a:rPr lang="ru-RU" sz="1400" dirty="0">
                <a:solidFill>
                  <a:srgbClr val="30454F"/>
                </a:solidFill>
              </a:rPr>
              <a:t>), доступность и средняя стоимость квадратного метра жилья на высоком уровне </a:t>
            </a:r>
            <a:br>
              <a:rPr lang="ru-RU" sz="1400" dirty="0">
                <a:solidFill>
                  <a:srgbClr val="30454F"/>
                </a:solidFill>
              </a:rPr>
            </a:br>
            <a:r>
              <a:rPr lang="ru-RU" sz="1400" dirty="0">
                <a:solidFill>
                  <a:srgbClr val="30454F"/>
                </a:solidFill>
              </a:rPr>
              <a:t>(90 тысяч рублей) при этом темп роста объемов жилищного строительства выше темпа роста объемов аналогичных городов.</a:t>
            </a:r>
          </a:p>
          <a:p>
            <a:endParaRPr lang="ru-RU" sz="1400" dirty="0">
              <a:solidFill>
                <a:srgbClr val="30454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30454F"/>
                </a:solidFill>
              </a:rPr>
              <a:t>Большая часть города – малоэтажное строительство </a:t>
            </a:r>
            <a:br>
              <a:rPr lang="ru-RU" sz="1400" dirty="0">
                <a:solidFill>
                  <a:srgbClr val="30454F"/>
                </a:solidFill>
              </a:rPr>
            </a:br>
            <a:r>
              <a:rPr lang="ru-RU" sz="1400" dirty="0">
                <a:solidFill>
                  <a:srgbClr val="30454F"/>
                </a:solidFill>
              </a:rPr>
              <a:t>(1-2 этажа).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30454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702F8-B4FA-734D-AE9E-BAF89D4BB25C}" type="slidenum">
              <a:rPr lang="ru-RU" smtClean="0"/>
              <a:t>8</a:t>
            </a:fld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7165DCB-3FCD-31B0-3ADC-0ADD958CCE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1290" y="1673755"/>
            <a:ext cx="3206842" cy="52213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528C2EF-AFBC-38DF-842C-667A5C41A2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6534" y="1689377"/>
            <a:ext cx="1812697" cy="22837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F72608A-5C77-82B7-84A7-758D7FA7B6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6533" y="3973090"/>
            <a:ext cx="1812698" cy="39629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DDEDE60-4FC2-810F-A440-1A1C782476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9414" y="1673755"/>
            <a:ext cx="2588661" cy="51873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1286F04-D700-10EA-600E-1BEEFB680D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68315" y="5068249"/>
            <a:ext cx="1812697" cy="1789751"/>
          </a:xfrm>
          <a:prstGeom prst="rect">
            <a:avLst/>
          </a:prstGeom>
        </p:spPr>
      </p:pic>
      <p:pic>
        <p:nvPicPr>
          <p:cNvPr id="25" name="Picture 2" descr="12.9-inch iPad Pro (3rd Gen) is missing · Issue #7 ·  fastlane/frameit-frames · GitHub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99569" y="166327"/>
            <a:ext cx="6377101" cy="883755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47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4" descr="Задний фон градиент - 36 фото для презентаций и картинок на рабочий стол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34"/>
          <a:stretch/>
        </p:blipFill>
        <p:spPr bwMode="auto">
          <a:xfrm rot="5400000">
            <a:off x="6081916" y="661886"/>
            <a:ext cx="45719" cy="1110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671AC1-72B4-44F6-A3F4-F81C77EA6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23" y="6376482"/>
            <a:ext cx="1213383" cy="214839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52B07EBC-BF32-46CB-8875-6B85CFE20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381" y="299872"/>
            <a:ext cx="10966218" cy="763284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30454F"/>
                </a:solidFill>
                <a:latin typeface="DIN Pro Bold" panose="020B0804020101020102" pitchFamily="34" charset="-52"/>
                <a:cs typeface="DIN Pro Bold" panose="020B0804020101020102" pitchFamily="34" charset="-52"/>
              </a:rPr>
              <a:t>ИНВЕСТИЦИОННЫЙ ПОТЕНЦИАЛ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2381" y="970233"/>
            <a:ext cx="4174255" cy="307777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r>
              <a:rPr lang="ru-RU" sz="1400" dirty="0">
                <a:solidFill>
                  <a:srgbClr val="30454F"/>
                </a:solidFill>
              </a:rPr>
              <a:t>на примере города Якутска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702F8-B4FA-734D-AE9E-BAF89D4BB25C}" type="slidenum">
              <a:rPr lang="ru-RU" smtClean="0"/>
              <a:t>9</a:t>
            </a:fld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748D75-8CD3-3CDA-14EF-5C8518782962}"/>
              </a:ext>
            </a:extLst>
          </p:cNvPr>
          <p:cNvSpPr txBox="1"/>
          <p:nvPr/>
        </p:nvSpPr>
        <p:spPr>
          <a:xfrm>
            <a:off x="220649" y="1905506"/>
            <a:ext cx="3087513" cy="3046988"/>
          </a:xfrm>
          <a:prstGeom prst="rect">
            <a:avLst/>
          </a:prstGeom>
          <a:noFill/>
        </p:spPr>
        <p:txBody>
          <a:bodyPr wrap="square" lIns="0" rIns="90000" rtlCol="0">
            <a:spAutoFit/>
          </a:bodyPr>
          <a:lstStyle/>
          <a:p>
            <a:r>
              <a:rPr lang="ru-RU" sz="1600" dirty="0">
                <a:solidFill>
                  <a:srgbClr val="30454F"/>
                </a:solidFill>
                <a:cs typeface="DIN Pro Bold" panose="020B0804020101020102" pitchFamily="34" charset="-52"/>
              </a:rPr>
              <a:t>Высокая доля расходов населения на оплату коммунальных услуг на фоне низкой эффективности использования материальных ресурсов, фондоотдачи и рентабельности предприятий ЖКХ определяет необходимость реконструкции и модернизации объектов снабжения ресурсами и, в первую очередь, – объектов энергетики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1B9E39-E328-C480-913C-40DA6C317D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2403" y="5256712"/>
            <a:ext cx="6628878" cy="50614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B4542B5-AC77-F502-DF70-4DFAA607EA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2403" y="5794779"/>
            <a:ext cx="6628878" cy="51430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A5D8903-67FF-CAB1-0A4C-1440B63282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2402" y="3031994"/>
            <a:ext cx="7042273" cy="222471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584EF6B-1EB7-7488-8869-8AB7DAA489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2402" y="1189229"/>
            <a:ext cx="7042273" cy="147941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2D6C135-3650-EEA0-540E-31AC30EDD3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2402" y="2654677"/>
            <a:ext cx="7042273" cy="376722"/>
          </a:xfrm>
          <a:prstGeom prst="rect">
            <a:avLst/>
          </a:prstGeom>
        </p:spPr>
      </p:pic>
      <p:pic>
        <p:nvPicPr>
          <p:cNvPr id="25" name="Picture 2" descr="12.9-inch iPad Pro (3rd Gen) is missing · Issue #7 ·  fastlane/frameit-frames · GitHub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57838" y="-57235"/>
            <a:ext cx="6377101" cy="81874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598989"/>
      </p:ext>
    </p:extLst>
  </p:cSld>
  <p:clrMapOvr>
    <a:masterClrMapping/>
  </p:clrMapOvr>
</p:sld>
</file>

<file path=ppt/theme/theme1.xml><?xml version="1.0" encoding="utf-8"?>
<a:theme xmlns:a="http://schemas.openxmlformats.org/drawingml/2006/main" name="ВЭБ.РФ Шаблон 2021">
  <a:themeElements>
    <a:clrScheme name="ВЭБ.РФ">
      <a:dk1>
        <a:srgbClr val="000000"/>
      </a:dk1>
      <a:lt1>
        <a:srgbClr val="FFFFFF"/>
      </a:lt1>
      <a:dk2>
        <a:srgbClr val="323D48"/>
      </a:dk2>
      <a:lt2>
        <a:srgbClr val="41566D"/>
      </a:lt2>
      <a:accent1>
        <a:srgbClr val="2CB5B3"/>
      </a:accent1>
      <a:accent2>
        <a:srgbClr val="FA824C"/>
      </a:accent2>
      <a:accent3>
        <a:srgbClr val="9FD356"/>
      </a:accent3>
      <a:accent4>
        <a:srgbClr val="A80874"/>
      </a:accent4>
      <a:accent5>
        <a:srgbClr val="FF0034"/>
      </a:accent5>
      <a:accent6>
        <a:srgbClr val="A7A2A9"/>
      </a:accent6>
      <a:hlink>
        <a:srgbClr val="2EB4B4"/>
      </a:hlink>
      <a:folHlink>
        <a:srgbClr val="A6A1A9"/>
      </a:folHlink>
    </a:clrScheme>
    <a:fontScheme name="ВЭБ.РФ">
      <a:majorFont>
        <a:latin typeface="DIN Pro Cond Bold"/>
        <a:ea typeface=""/>
        <a:cs typeface=""/>
      </a:majorFont>
      <a:minorFont>
        <a:latin typeface="DIN Pro Regula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rIns="90000" rtlCol="0">
        <a:spAutoFit/>
      </a:bodyPr>
      <a:lstStyle>
        <a:defPPr algn="l">
          <a:defRPr sz="2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13192</TotalTime>
  <Words>1181</Words>
  <Application>Microsoft Macintosh PowerPoint</Application>
  <PresentationFormat>Широкоэкранный</PresentationFormat>
  <Paragraphs>162</Paragraphs>
  <Slides>22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2" baseType="lpstr">
      <vt:lpstr>DIN Pro Bold</vt:lpstr>
      <vt:lpstr>Calibri</vt:lpstr>
      <vt:lpstr>Arial</vt:lpstr>
      <vt:lpstr>Tahoma</vt:lpstr>
      <vt:lpstr>DIN Pro Cond Bold</vt:lpstr>
      <vt:lpstr>DIN Pro Regular</vt:lpstr>
      <vt:lpstr>Navigo Light</vt:lpstr>
      <vt:lpstr>DIN Pro Light</vt:lpstr>
      <vt:lpstr>ВЭБ.РФ Шаблон 2021</vt:lpstr>
      <vt:lpstr>CorelDRAW</vt:lpstr>
      <vt:lpstr>Презентация PowerPoint</vt:lpstr>
      <vt:lpstr>ЦЕЛИ</vt:lpstr>
      <vt:lpstr>ДАННЫЕ</vt:lpstr>
      <vt:lpstr>ФУНКЦИОНАЛЬНЫЕ ВОЗМОЖНОСТИ</vt:lpstr>
      <vt:lpstr>СРАВНЕНИЕ ГОРОДОВ</vt:lpstr>
      <vt:lpstr>ДЕМОГРАФИЧЕСКИЕ ПОКАЗАТЕЛИ </vt:lpstr>
      <vt:lpstr>ГОРОДСКАЯ СРЕДА</vt:lpstr>
      <vt:lpstr>ЖИЛИЩНОЕ СТРОИТЕЛЬСТВО</vt:lpstr>
      <vt:lpstr>ИНВЕСТИЦИОННЫЙ ПОТЕНЦИАЛ</vt:lpstr>
      <vt:lpstr>ИНВЕСТИЦИОННЫЙ ПОТЕНЦИАЛ</vt:lpstr>
      <vt:lpstr>ГОРОДСКАЯ СРЕДА</vt:lpstr>
      <vt:lpstr>ХАРАКТЕРИСТИКИ ЛОКАЦИИ</vt:lpstr>
      <vt:lpstr>РАСЧЕТ НОРМАТИВНОЙ ОБЕСПЕЧЕННОСТИ</vt:lpstr>
      <vt:lpstr>ОЦЕНКА ИНВЕСТИЦИОННОГО ПРОЕКТА</vt:lpstr>
      <vt:lpstr>ИНВЕСТИЦИОННЫЙ ПОТЕНЦИАЛ</vt:lpstr>
      <vt:lpstr>ИНВЕСТИЦИОННЫЙ ПОТЕНЦИАЛ</vt:lpstr>
      <vt:lpstr>ИНВЕСТИЦИОННЫЙ ПОТЕНЦИАЛ</vt:lpstr>
      <vt:lpstr>ТРАНСПОРТНАЯ ОБЕСПЕЧЕННОСТЬ</vt:lpstr>
      <vt:lpstr>ЭКСПРЕСС-ОЦЕНКА ИНВЕСТИЦИОННОГО ПРОЕКТА </vt:lpstr>
      <vt:lpstr>ОЦЕНКА ИНВЕСТИЦИОННОГО ПРОЕКТА И  ЕГО ВЛИЯНИЯ НА ОСНОВНЫЕ СОЦИАЛЬНО-ЭКОНОМИЧЕСКИЕ ПОКАЗАТЕЛИ ГОРОДА</vt:lpstr>
      <vt:lpstr>Направления совершенствования системы ГеоВЭБ в 2022 году</vt:lpstr>
      <vt:lpstr>КОНТАКТЫ</vt:lpstr>
    </vt:vector>
  </TitlesOfParts>
  <Manager/>
  <Company>Yo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subject/>
  <dc:creator>Pavel Turusov</dc:creator>
  <cp:keywords/>
  <dc:description/>
  <cp:lastModifiedBy>Microsoft Office User</cp:lastModifiedBy>
  <cp:revision>279</cp:revision>
  <cp:lastPrinted>2022-06-24T05:18:24Z</cp:lastPrinted>
  <dcterms:created xsi:type="dcterms:W3CDTF">2021-02-25T17:12:01Z</dcterms:created>
  <dcterms:modified xsi:type="dcterms:W3CDTF">2022-09-12T14:32:28Z</dcterms:modified>
  <cp:category/>
</cp:coreProperties>
</file>