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13148" r:id="rId5"/>
    <p:sldId id="13091" r:id="rId6"/>
    <p:sldId id="2145705321" r:id="rId7"/>
    <p:sldId id="2145705320" r:id="rId8"/>
    <p:sldId id="13092" r:id="rId9"/>
    <p:sldId id="2145705319" r:id="rId10"/>
    <p:sldId id="2145705322" r:id="rId11"/>
    <p:sldId id="214570532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656" userDrawn="1">
          <p15:clr>
            <a:srgbClr val="A4A3A4"/>
          </p15:clr>
        </p15:guide>
        <p15:guide id="3" pos="5904" userDrawn="1">
          <p15:clr>
            <a:srgbClr val="A4A3A4"/>
          </p15:clr>
        </p15:guide>
        <p15:guide id="4" pos="3591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19" userDrawn="1">
          <p15:clr>
            <a:srgbClr val="A4A3A4"/>
          </p15:clr>
        </p15:guide>
        <p15:guide id="7" pos="1527" userDrawn="1">
          <p15:clr>
            <a:srgbClr val="A4A3A4"/>
          </p15:clr>
        </p15:guide>
        <p15:guide id="8" orient="horz" pos="3612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1" orient="horz" pos="2183" userDrawn="1">
          <p15:clr>
            <a:srgbClr val="A4A3A4"/>
          </p15:clr>
        </p15:guide>
        <p15:guide id="12" orient="horz" pos="1706" userDrawn="1">
          <p15:clr>
            <a:srgbClr val="A4A3A4"/>
          </p15:clr>
        </p15:guide>
        <p15:guide id="13" orient="horz" pos="3158" userDrawn="1">
          <p15:clr>
            <a:srgbClr val="547EBF"/>
          </p15:clr>
        </p15:guide>
        <p15:guide id="14" orient="horz" pos="527" userDrawn="1">
          <p15:clr>
            <a:srgbClr val="A4A3A4"/>
          </p15:clr>
        </p15:guide>
        <p15:guide id="15" orient="horz" pos="1412" userDrawn="1">
          <p15:clr>
            <a:srgbClr val="547EBF"/>
          </p15:clr>
        </p15:guide>
        <p15:guide id="16" orient="horz" pos="709" userDrawn="1">
          <p15:clr>
            <a:srgbClr val="547EBF"/>
          </p15:clr>
        </p15:guide>
        <p15:guide id="17" orient="horz" pos="640" userDrawn="1">
          <p15:clr>
            <a:srgbClr val="A4A3A4"/>
          </p15:clr>
        </p15:guide>
        <p15:guide id="18" orient="horz" pos="42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yaeva, Asiya" initials="UA" lastIdx="58" clrIdx="0">
    <p:extLst>
      <p:ext uri="{19B8F6BF-5375-455C-9EA6-DF929625EA0E}">
        <p15:presenceInfo xmlns:p15="http://schemas.microsoft.com/office/powerpoint/2012/main" userId="S-1-5-21-259409611-3423039362-4275811807-1130994" providerId="AD"/>
      </p:ext>
    </p:extLst>
  </p:cmAuthor>
  <p:cmAuthor id="2" name="Shishova Elena" initials="SE" lastIdx="24" clrIdx="1">
    <p:extLst>
      <p:ext uri="{19B8F6BF-5375-455C-9EA6-DF929625EA0E}">
        <p15:presenceInfo xmlns:p15="http://schemas.microsoft.com/office/powerpoint/2012/main" userId="S::Shishova.E@office.romir.ru::9ef3b7cb-b10a-4c74-9c30-1e823ffb635f" providerId="AD"/>
      </p:ext>
    </p:extLst>
  </p:cmAuthor>
  <p:cmAuthor id="3" name="Kulakova Alena" initials="KA" lastIdx="4" clrIdx="2">
    <p:extLst>
      <p:ext uri="{19B8F6BF-5375-455C-9EA6-DF929625EA0E}">
        <p15:presenceInfo xmlns:p15="http://schemas.microsoft.com/office/powerpoint/2012/main" userId="S::Kulakova.A@office.romir.ru::c4d3e48a-d7eb-4aff-bfea-f0a146349527" providerId="AD"/>
      </p:ext>
    </p:extLst>
  </p:cmAuthor>
  <p:cmAuthor id="4" name="Abramkina Margarita" initials="AM" lastIdx="2" clrIdx="3">
    <p:extLst>
      <p:ext uri="{19B8F6BF-5375-455C-9EA6-DF929625EA0E}">
        <p15:presenceInfo xmlns:p15="http://schemas.microsoft.com/office/powerpoint/2012/main" userId="S::abramkina.m@office.romir.ru::f2c4a6f1-4637-4848-bf04-5ab510a21d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E6D09"/>
    <a:srgbClr val="FFFFFF"/>
    <a:srgbClr val="FA72E7"/>
    <a:srgbClr val="1F398E"/>
    <a:srgbClr val="008000"/>
    <a:srgbClr val="E2D6EC"/>
    <a:srgbClr val="F2CCCC"/>
    <a:srgbClr val="FF6699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6" autoAdjust="0"/>
    <p:restoredTop sz="95226" autoAdjust="0"/>
  </p:normalViewPr>
  <p:slideViewPr>
    <p:cSldViewPr snapToGrid="0" showGuides="1">
      <p:cViewPr varScale="1">
        <p:scale>
          <a:sx n="118" d="100"/>
          <a:sy n="118" d="100"/>
        </p:scale>
        <p:origin x="224" y="392"/>
      </p:cViewPr>
      <p:guideLst>
        <p:guide pos="4656"/>
        <p:guide pos="5904"/>
        <p:guide pos="3591"/>
        <p:guide pos="3931"/>
        <p:guide orient="horz" pos="119"/>
        <p:guide pos="1527"/>
        <p:guide orient="horz" pos="3612"/>
        <p:guide pos="3840"/>
        <p:guide orient="horz" pos="2183"/>
        <p:guide orient="horz" pos="1706"/>
        <p:guide orient="horz" pos="3158"/>
        <p:guide orient="horz" pos="527"/>
        <p:guide orient="horz" pos="1412"/>
        <p:guide orient="horz" pos="709"/>
        <p:guide orient="horz" pos="640"/>
        <p:guide orient="horz" pos="42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3" d="100"/>
          <a:sy n="63" d="100"/>
        </p:scale>
        <p:origin x="2174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E84698F-DB39-4BD1-9713-E8029D3C84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2F2882-2FBE-45D7-B549-B4EED4BB10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DFAF8-E3BD-4AD1-90B9-355A40B26748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9F60B1-8511-40F4-8047-B9FF5A4F8F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B69945-DD97-4ED1-BCA2-FDA3112650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38267-182F-46D9-9AA4-79A10C94A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45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2ED05-4971-48F1-B470-8B84FD29A6A4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74D2-73EE-4A85-8B39-DE94F501B8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92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74D2-73EE-4A85-8B39-DE94F501B83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296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74D2-73EE-4A85-8B39-DE94F501B83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833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74D2-73EE-4A85-8B39-DE94F501B83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02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74D2-73EE-4A85-8B39-DE94F501B83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71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74D2-73EE-4A85-8B39-DE94F501B83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774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74D2-73EE-4A85-8B39-DE94F501B83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96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74D2-73EE-4A85-8B39-DE94F501B83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42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27626-936F-43F4-922E-800082C0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56B79C-6734-4D74-8DDB-7D63E14B3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19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7EBB83-3660-44A3-B813-FD4821233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36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79B743-1AF9-4A9F-BE23-E92A5ACBA2A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FA8D76-6BB9-4335-A816-3CA48D0A01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2521" y="6484839"/>
            <a:ext cx="644236" cy="12560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окно&#10;&#10;Автоматически созданное описание">
            <a:extLst>
              <a:ext uri="{FF2B5EF4-FFF2-40B4-BE49-F238E27FC236}">
                <a16:creationId xmlns:a16="http://schemas.microsoft.com/office/drawing/2014/main" id="{210658FF-20D3-4FE8-B336-BB9169CE85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71162"/>
            <a:ext cx="1589443" cy="60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48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529" userDrawn="1">
          <p15:clr>
            <a:srgbClr val="FBAE40"/>
          </p15:clr>
        </p15:guide>
        <p15:guide id="4" pos="7151" userDrawn="1">
          <p15:clr>
            <a:srgbClr val="FBAE40"/>
          </p15:clr>
        </p15:guide>
        <p15:guide id="5" orient="horz" pos="459" userDrawn="1">
          <p15:clr>
            <a:srgbClr val="FBAE40"/>
          </p15:clr>
        </p15:guide>
        <p15:guide id="6" pos="697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40693D-060F-4366-94C4-7F476D5E2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352213" y="6519863"/>
            <a:ext cx="480375" cy="93658"/>
          </a:xfrm>
          <a:prstGeom prst="rect">
            <a:avLst/>
          </a:prstGeom>
        </p:spPr>
      </p:pic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C85159BF-144E-4F28-B97E-3BADB4986EEC}"/>
              </a:ext>
            </a:extLst>
          </p:cNvPr>
          <p:cNvSpPr txBox="1">
            <a:spLocks/>
          </p:cNvSpPr>
          <p:nvPr userDrawn="1"/>
        </p:nvSpPr>
        <p:spPr>
          <a:xfrm>
            <a:off x="735232" y="6392755"/>
            <a:ext cx="480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E79B743-1AF9-4A9F-BE23-E92A5ACBA2A8}" type="slidenum">
              <a:rPr lang="ru-RU" sz="1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l"/>
              <a:t>‹#›</a:t>
            </a:fld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95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pos="7151">
          <p15:clr>
            <a:srgbClr val="FBAE40"/>
          </p15:clr>
        </p15:guide>
        <p15:guide id="6" orient="horz" pos="4020">
          <p15:clr>
            <a:srgbClr val="FBAE40"/>
          </p15:clr>
        </p15:guide>
        <p15:guide id="7" orient="horz" pos="527">
          <p15:clr>
            <a:srgbClr val="FBAE40"/>
          </p15:clr>
        </p15:guide>
        <p15:guide id="8" orient="horz" pos="414">
          <p15:clr>
            <a:srgbClr val="FBAE40"/>
          </p15:clr>
        </p15:guide>
        <p15:guide id="12">
          <p15:clr>
            <a:srgbClr val="FBAE40"/>
          </p15:clr>
        </p15:guide>
        <p15:guide id="15" pos="3840">
          <p15:clr>
            <a:srgbClr val="FBAE40"/>
          </p15:clr>
        </p15:guide>
        <p15:guide id="16" pos="1628">
          <p15:clr>
            <a:srgbClr val="FBAE40"/>
          </p15:clr>
        </p15:guide>
        <p15:guide id="17" orient="horz" pos="2500">
          <p15:clr>
            <a:srgbClr val="FBAE40"/>
          </p15:clr>
        </p15:guide>
        <p15:guide id="18" pos="2733">
          <p15:clr>
            <a:srgbClr val="FBAE40"/>
          </p15:clr>
        </p15:guide>
        <p15:guide id="19" pos="4944">
          <p15:clr>
            <a:srgbClr val="FBAE40"/>
          </p15:clr>
        </p15:guide>
        <p15:guide id="20" pos="6048">
          <p15:clr>
            <a:srgbClr val="FBAE40"/>
          </p15:clr>
        </p15:guide>
        <p15:guide id="21" pos="3953">
          <p15:clr>
            <a:srgbClr val="FBAE40"/>
          </p15:clr>
        </p15:guide>
        <p15:guide id="22" pos="3727">
          <p15:clr>
            <a:srgbClr val="FBAE40"/>
          </p15:clr>
        </p15:guide>
        <p15:guide id="23" pos="2128">
          <p15:clr>
            <a:srgbClr val="FBAE40"/>
          </p15:clr>
        </p15:guide>
        <p15:guide id="24" pos="2240">
          <p15:clr>
            <a:srgbClr val="FBAE40"/>
          </p15:clr>
        </p15:guide>
        <p15:guide id="25" pos="2013">
          <p15:clr>
            <a:srgbClr val="FBAE40"/>
          </p15:clr>
        </p15:guide>
        <p15:guide id="26" orient="horz" pos="2614">
          <p15:clr>
            <a:srgbClr val="FBAE40"/>
          </p15:clr>
        </p15:guide>
        <p15:guide id="27" orient="horz" pos="2409">
          <p15:clr>
            <a:srgbClr val="FBAE40"/>
          </p15:clr>
        </p15:guide>
        <p15:guide id="28" pos="5439">
          <p15:clr>
            <a:srgbClr val="FBAE40"/>
          </p15:clr>
        </p15:guide>
        <p15:guide id="29" pos="5664">
          <p15:clr>
            <a:srgbClr val="FBAE40"/>
          </p15:clr>
        </p15:guide>
        <p15:guide id="30" pos="5552">
          <p15:clr>
            <a:srgbClr val="FBAE40"/>
          </p15:clr>
        </p15:guide>
        <p15:guide id="32" orient="horz" pos="709">
          <p15:clr>
            <a:srgbClr val="FBAE40"/>
          </p15:clr>
        </p15:guide>
        <p15:guide id="33" orient="horz" pos="981">
          <p15:clr>
            <a:srgbClr val="FBAE40"/>
          </p15:clr>
        </p15:guide>
        <p15:guide id="34" pos="440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Титульны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дорога, пешеходный переход, улица, движение&#10;&#10;Автоматически созданное описание">
            <a:extLst>
              <a:ext uri="{FF2B5EF4-FFF2-40B4-BE49-F238E27FC236}">
                <a16:creationId xmlns:a16="http://schemas.microsoft.com/office/drawing/2014/main" id="{CFA2C0CD-7B7A-4213-8CEF-E303D12B3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6" y="0"/>
            <a:ext cx="12271375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6F7C0AA-D506-45B5-BB09-F1F1BFC466DC}"/>
              </a:ext>
            </a:extLst>
          </p:cNvPr>
          <p:cNvSpPr/>
          <p:nvPr userDrawn="1"/>
        </p:nvSpPr>
        <p:spPr>
          <a:xfrm>
            <a:off x="-66676" y="0"/>
            <a:ext cx="12271375" cy="68580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27626-936F-43F4-922E-800082C0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56B79C-6734-4D74-8DDB-7D63E14B3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19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7EBB83-3660-44A3-B813-FD4821233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36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79B743-1AF9-4A9F-BE23-E92A5ACBA2A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FA8D76-6BB9-4335-A816-3CA48D0A01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2521" y="6484839"/>
            <a:ext cx="644236" cy="12560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окно&#10;&#10;Автоматически созданное описание">
            <a:extLst>
              <a:ext uri="{FF2B5EF4-FFF2-40B4-BE49-F238E27FC236}">
                <a16:creationId xmlns:a16="http://schemas.microsoft.com/office/drawing/2014/main" id="{210658FF-20D3-4FE8-B336-BB9169CE85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71162"/>
            <a:ext cx="1589443" cy="60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6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529" userDrawn="1">
          <p15:clr>
            <a:srgbClr val="FBAE40"/>
          </p15:clr>
        </p15:guide>
        <p15:guide id="4" pos="7151" userDrawn="1">
          <p15:clr>
            <a:srgbClr val="FBAE40"/>
          </p15:clr>
        </p15:guide>
        <p15:guide id="5" orient="horz" pos="459" userDrawn="1">
          <p15:clr>
            <a:srgbClr val="FBAE40"/>
          </p15:clr>
        </p15:guide>
        <p15:guide id="6" pos="697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27626-936F-43F4-922E-800082C0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56B79C-6734-4D74-8DDB-7D63E14B3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19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7EBB83-3660-44A3-B813-FD4821233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36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79B743-1AF9-4A9F-BE23-E92A5ACBA2A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FA8D76-6BB9-4335-A816-3CA48D0A01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2521" y="6484839"/>
            <a:ext cx="644236" cy="125606"/>
          </a:xfrm>
          <a:prstGeom prst="rect">
            <a:avLst/>
          </a:prstGeom>
        </p:spPr>
      </p:pic>
      <p:pic>
        <p:nvPicPr>
          <p:cNvPr id="8" name="Рисунок 7" descr="Изображение выглядит как рисунок, окно&#10;&#10;Автоматически созданное описание">
            <a:extLst>
              <a:ext uri="{FF2B5EF4-FFF2-40B4-BE49-F238E27FC236}">
                <a16:creationId xmlns:a16="http://schemas.microsoft.com/office/drawing/2014/main" id="{7B2F219F-87FA-49F5-B322-3E703E477C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71162"/>
            <a:ext cx="1589443" cy="60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29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529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7151">
          <p15:clr>
            <a:srgbClr val="FBAE40"/>
          </p15:clr>
        </p15:guide>
        <p15:guide id="5" orient="horz" pos="459">
          <p15:clr>
            <a:srgbClr val="FBAE40"/>
          </p15:clr>
        </p15:guide>
        <p15:guide id="6" pos="697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дорога, пешеходный переход, улица, движение&#10;&#10;Автоматически созданное описание">
            <a:extLst>
              <a:ext uri="{FF2B5EF4-FFF2-40B4-BE49-F238E27FC236}">
                <a16:creationId xmlns:a16="http://schemas.microsoft.com/office/drawing/2014/main" id="{835B57E2-2B04-423E-8345-B30AA1C70C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0C4C9B-9751-4E1D-B4DD-079AB3E103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27626-936F-43F4-922E-800082C0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56B79C-6734-4D74-8DDB-7D63E14B3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19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7EBB83-3660-44A3-B813-FD4821233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36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79B743-1AF9-4A9F-BE23-E92A5ACBA2A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FA8D76-6BB9-4335-A816-3CA48D0A01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2521" y="6484839"/>
            <a:ext cx="644236" cy="125606"/>
          </a:xfrm>
          <a:prstGeom prst="rect">
            <a:avLst/>
          </a:prstGeom>
        </p:spPr>
      </p:pic>
      <p:pic>
        <p:nvPicPr>
          <p:cNvPr id="8" name="Рисунок 7" descr="Изображение выглядит как рисунок, окно&#10;&#10;Автоматически созданное описание">
            <a:extLst>
              <a:ext uri="{FF2B5EF4-FFF2-40B4-BE49-F238E27FC236}">
                <a16:creationId xmlns:a16="http://schemas.microsoft.com/office/drawing/2014/main" id="{7B2F219F-87FA-49F5-B322-3E703E477C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71162"/>
            <a:ext cx="1589443" cy="60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61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529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7151">
          <p15:clr>
            <a:srgbClr val="FBAE40"/>
          </p15:clr>
        </p15:guide>
        <p15:guide id="5" orient="horz" pos="459">
          <p15:clr>
            <a:srgbClr val="FBAE40"/>
          </p15:clr>
        </p15:guide>
        <p15:guide id="6" pos="697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27626-936F-43F4-922E-800082C0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56B79C-6734-4D74-8DDB-7D63E14B3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19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7EBB83-3660-44A3-B813-FD4821233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36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79B743-1AF9-4A9F-BE23-E92A5ACBA2A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FA8D76-6BB9-4335-A816-3CA48D0A01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2521" y="6484839"/>
            <a:ext cx="644236" cy="1256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10E5BE-D7D6-43FC-9B9F-C9E1D1F8A6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60717"/>
            <a:ext cx="1590889" cy="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92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529">
          <p15:clr>
            <a:srgbClr val="FBAE40"/>
          </p15:clr>
        </p15:guide>
        <p15:guide id="4" pos="7151">
          <p15:clr>
            <a:srgbClr val="FBAE40"/>
          </p15:clr>
        </p15:guide>
        <p15:guide id="5" orient="horz" pos="459">
          <p15:clr>
            <a:srgbClr val="FBAE40"/>
          </p15:clr>
        </p15:guide>
        <p15:guide id="6" pos="697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орога, пешеходный переход, улица, движение&#10;&#10;Автоматически созданное описание">
            <a:extLst>
              <a:ext uri="{FF2B5EF4-FFF2-40B4-BE49-F238E27FC236}">
                <a16:creationId xmlns:a16="http://schemas.microsoft.com/office/drawing/2014/main" id="{E81E9438-0835-40FF-ACA1-1F68BB3B6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27626-936F-43F4-922E-800082C0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56B79C-6734-4D74-8DDB-7D63E14B3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19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7EBB83-3660-44A3-B813-FD4821233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36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79B743-1AF9-4A9F-BE23-E92A5ACBA2A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FA8D76-6BB9-4335-A816-3CA48D0A01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2521" y="6484839"/>
            <a:ext cx="644236" cy="1256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10E5BE-D7D6-43FC-9B9F-C9E1D1F8A6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660717"/>
            <a:ext cx="1590889" cy="6048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68B8153-0C20-4540-8BE9-AB9F244829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179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529">
          <p15:clr>
            <a:srgbClr val="FBAE40"/>
          </p15:clr>
        </p15:guide>
        <p15:guide id="4" pos="7151">
          <p15:clr>
            <a:srgbClr val="FBAE40"/>
          </p15:clr>
        </p15:guide>
        <p15:guide id="5" orient="horz" pos="459">
          <p15:clr>
            <a:srgbClr val="FBAE40"/>
          </p15:clr>
        </p15:guide>
        <p15:guide id="6" pos="697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77F64-99ED-41D1-B24E-F34177EB1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06" y="675323"/>
            <a:ext cx="9144000" cy="52101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7D932F5-2E7D-4878-AC46-020900B59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9932" y="6365079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E79B743-1AF9-4A9F-BE23-E92A5ACBA2A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6E9188-F507-4C03-93F5-2AAF11D05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2521" y="6484839"/>
            <a:ext cx="644236" cy="125606"/>
          </a:xfrm>
          <a:prstGeom prst="rect">
            <a:avLst/>
          </a:prstGeom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3723ADD3-23D6-4D4F-BEE1-CBA457B4DA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606" y="1196340"/>
            <a:ext cx="9144000" cy="52101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980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6" orient="horz" pos="4020" userDrawn="1">
          <p15:clr>
            <a:srgbClr val="FBAE40"/>
          </p15:clr>
        </p15:guide>
        <p15:guide id="7" orient="horz" pos="109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001" y="857958"/>
            <a:ext cx="11529295" cy="61539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Образец заголовка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12001" y="331098"/>
            <a:ext cx="8957556" cy="590214"/>
          </a:xfrm>
        </p:spPr>
        <p:txBody>
          <a:bodyPr anchor="b"/>
          <a:lstStyle>
            <a:lvl1pPr marL="0" indent="0">
              <a:buNone/>
              <a:defRPr sz="2538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844551" y="6146788"/>
            <a:ext cx="8172449" cy="424383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088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06115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mplate 1 - Leg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0D72406-3B94-0646-8091-AF725C2EC0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9B4C4BD-DF38-8741-B99D-8353D2DCF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94400"/>
            <a:ext cx="12192000" cy="863599"/>
          </a:xfrm>
          <a:prstGeom prst="rect">
            <a:avLst/>
          </a:prstGeom>
        </p:spPr>
      </p:pic>
      <p:sp>
        <p:nvSpPr>
          <p:cNvPr id="15" name="Tijdelijke aanduiding voor afbeelding 45">
            <a:extLst>
              <a:ext uri="{FF2B5EF4-FFF2-40B4-BE49-F238E27FC236}">
                <a16:creationId xmlns:a16="http://schemas.microsoft.com/office/drawing/2014/main" id="{E2BBFEF4-EDF2-2B42-8914-831FC827F23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1410950" y="6126879"/>
            <a:ext cx="781050" cy="511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VAG Rounded Std Light" panose="020F0502020204020204" pitchFamily="34" charset="0"/>
              </a:defRPr>
            </a:lvl1pPr>
          </a:lstStyle>
          <a:p>
            <a:r>
              <a:rPr lang="en-GB" sz="1050"/>
              <a:t>Logo </a:t>
            </a:r>
            <a:r>
              <a:rPr lang="en-GB" sz="1050" err="1"/>
              <a:t>klant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029070-5533-8345-A26F-A6B79BE225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8622" y="6518096"/>
            <a:ext cx="2376311" cy="35648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0" b="0" i="0">
                <a:solidFill>
                  <a:schemeClr val="tx2"/>
                </a:solidFill>
                <a:latin typeface="VAG Rounded Std Light" panose="020F0502020204020204" pitchFamily="34" charset="0"/>
              </a:defRPr>
            </a:lvl1pPr>
          </a:lstStyle>
          <a:p>
            <a:r>
              <a:rPr lang="nl-NL"/>
              <a:t>Bronvermelding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F050C08-4A68-5846-B522-80886AF4C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950" y="365125"/>
            <a:ext cx="7546808" cy="7413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te bewerken</a:t>
            </a:r>
          </a:p>
        </p:txBody>
      </p:sp>
    </p:spTree>
    <p:extLst>
      <p:ext uri="{BB962C8B-B14F-4D97-AF65-F5344CB8AC3E}">
        <p14:creationId xmlns:p14="http://schemas.microsoft.com/office/powerpoint/2010/main" val="3455750010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2138C-6331-4510-92D6-6F01F5217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A4CC20-89B4-48FD-A173-4D0BFE578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ED17D9-AAD1-48FC-B1A5-6C0C0F4D0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9B743-1AF9-4A9F-BE23-E92A5ACBA2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4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0" r:id="rId3"/>
    <p:sldLayoutId id="2147483665" r:id="rId4"/>
    <p:sldLayoutId id="2147483661" r:id="rId5"/>
    <p:sldLayoutId id="2147483664" r:id="rId6"/>
    <p:sldLayoutId id="2147483662" r:id="rId7"/>
    <p:sldLayoutId id="2147483663" r:id="rId8"/>
    <p:sldLayoutId id="2147483667" r:id="rId9"/>
    <p:sldLayoutId id="2147483668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analytics.romir.ru/spotfire/wp/OpenAnalysis?file=/Romir/Clients/GosPortal/Gosportal_beta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4.sv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5FB1E2-4421-6B41-AFD5-25F898B71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B712EFE-9AC6-4EA2-9428-98B1CBD0A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9B743-1AF9-4A9F-BE23-E92A5ACBA2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1155F9-F1C5-4430-9689-2CB9CBA75B73}"/>
              </a:ext>
            </a:extLst>
          </p:cNvPr>
          <p:cNvSpPr txBox="1"/>
          <p:nvPr/>
        </p:nvSpPr>
        <p:spPr>
          <a:xfrm>
            <a:off x="5298606" y="2576927"/>
            <a:ext cx="6184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b="1" dirty="0" err="1">
                <a:solidFill>
                  <a:srgbClr val="000000"/>
                </a:solidFill>
              </a:rPr>
              <a:t>Человекоцентричные</a:t>
            </a:r>
            <a:r>
              <a:rPr lang="ru-RU" sz="2800" b="1" dirty="0">
                <a:solidFill>
                  <a:srgbClr val="000000"/>
                </a:solidFill>
              </a:rPr>
              <a:t> </a:t>
            </a:r>
          </a:p>
          <a:p>
            <a:pPr lvl="0">
              <a:defRPr/>
            </a:pPr>
            <a:r>
              <a:rPr lang="ru-RU" sz="2800" b="1" dirty="0">
                <a:solidFill>
                  <a:srgbClr val="000000"/>
                </a:solidFill>
              </a:rPr>
              <a:t>Экосистемы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399D8C-58D9-B04D-932F-7B2821C9746B}"/>
              </a:ext>
            </a:extLst>
          </p:cNvPr>
          <p:cNvSpPr txBox="1"/>
          <p:nvPr/>
        </p:nvSpPr>
        <p:spPr>
          <a:xfrm>
            <a:off x="2403003" y="2361484"/>
            <a:ext cx="20673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accent1"/>
                </a:solidFill>
              </a:rPr>
              <a:t>P</a:t>
            </a:r>
            <a:r>
              <a:rPr lang="en-US" sz="2000" b="1" dirty="0">
                <a:solidFill>
                  <a:schemeClr val="bg1"/>
                </a:solidFill>
              </a:rPr>
              <a:t>eople </a:t>
            </a:r>
          </a:p>
          <a:p>
            <a:pPr lvl="0">
              <a:defRPr/>
            </a:pPr>
            <a:r>
              <a:rPr lang="en-US" sz="2800" b="1" dirty="0">
                <a:solidFill>
                  <a:schemeClr val="accent1"/>
                </a:solidFill>
              </a:rPr>
              <a:t>D</a:t>
            </a:r>
            <a:r>
              <a:rPr lang="en-US" sz="2000" b="1" dirty="0">
                <a:solidFill>
                  <a:schemeClr val="bg1"/>
                </a:solidFill>
              </a:rPr>
              <a:t>ata </a:t>
            </a:r>
          </a:p>
          <a:p>
            <a:pPr lvl="0">
              <a:defRPr/>
            </a:pPr>
            <a:r>
              <a:rPr lang="en-US" sz="2800" b="1" dirty="0">
                <a:solidFill>
                  <a:schemeClr val="accent1"/>
                </a:solidFill>
              </a:rPr>
              <a:t>T</a:t>
            </a:r>
            <a:r>
              <a:rPr lang="en-US" sz="2000" b="1" dirty="0">
                <a:solidFill>
                  <a:schemeClr val="bg1"/>
                </a:solidFill>
              </a:rPr>
              <a:t>echnology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91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D3894CA-B5A5-4A37-AAC3-9F1AA1655A2D}"/>
              </a:ext>
            </a:extLst>
          </p:cNvPr>
          <p:cNvSpPr/>
          <p:nvPr/>
        </p:nvSpPr>
        <p:spPr>
          <a:xfrm>
            <a:off x="1038225" y="2167632"/>
            <a:ext cx="3836514" cy="2213868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walmartecosystem-1 copy.jpg" descr="walmartecosystem-1 copy.jpg">
            <a:extLst>
              <a:ext uri="{FF2B5EF4-FFF2-40B4-BE49-F238E27FC236}">
                <a16:creationId xmlns:a16="http://schemas.microsoft.com/office/drawing/2014/main" id="{23F90051-F6DB-FF48-AABA-4DDFF0B74E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45" b="9398"/>
          <a:stretch/>
        </p:blipFill>
        <p:spPr>
          <a:xfrm>
            <a:off x="5263201" y="1125538"/>
            <a:ext cx="6202194" cy="517167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77DD9B0-9D25-4DEF-8C31-A0FFEE9125BE}"/>
              </a:ext>
            </a:extLst>
          </p:cNvPr>
          <p:cNvSpPr/>
          <p:nvPr/>
        </p:nvSpPr>
        <p:spPr>
          <a:xfrm>
            <a:off x="839788" y="2505667"/>
            <a:ext cx="3646488" cy="24114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Внутри человек и семья. </a:t>
            </a:r>
          </a:p>
          <a:p>
            <a:r>
              <a:rPr lang="ru-RU" sz="1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Системный подход к построению</a:t>
            </a:r>
          </a:p>
          <a:p>
            <a:r>
              <a:rPr lang="ru-RU" sz="1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экосистем от </a:t>
            </a:r>
            <a:r>
              <a:rPr lang="ru-RU" sz="1100" dirty="0">
                <a:solidFill>
                  <a:srgbClr val="000000"/>
                </a:solidFill>
              </a:rPr>
              <a:t>ритейла с центральным местом потребителя. Все сервисы направлены </a:t>
            </a:r>
          </a:p>
          <a:p>
            <a:r>
              <a:rPr lang="ru-RU" sz="1100" dirty="0">
                <a:solidFill>
                  <a:srgbClr val="000000"/>
                </a:solidFill>
              </a:rPr>
              <a:t>на удовлетворение конкретных </a:t>
            </a:r>
            <a:r>
              <a:rPr lang="ru-RU" sz="1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потребностей человека. Маркетинговое развитие экосистемы.</a:t>
            </a:r>
            <a:endParaRPr lang="ru-RU" sz="1100" dirty="0">
              <a:effectLst/>
              <a:ea typeface="Calibri" panose="020F050202020403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CD6FF4D-00E2-3E41-8923-EA0C6B0F41C6}"/>
              </a:ext>
            </a:extLst>
          </p:cNvPr>
          <p:cNvGrpSpPr/>
          <p:nvPr/>
        </p:nvGrpSpPr>
        <p:grpSpPr>
          <a:xfrm>
            <a:off x="-21771" y="0"/>
            <a:ext cx="12213771" cy="219456"/>
            <a:chOff x="-21771" y="0"/>
            <a:chExt cx="12213771" cy="21945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02BB52A-49AB-B844-B874-439EB06F9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0"/>
            <a:stretch/>
          </p:blipFill>
          <p:spPr>
            <a:xfrm>
              <a:off x="-21771" y="0"/>
              <a:ext cx="6858000" cy="21945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D3C5848-56A8-8E4C-A36B-35B940AF3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0" r="21904"/>
            <a:stretch/>
          </p:blipFill>
          <p:spPr>
            <a:xfrm>
              <a:off x="6836229" y="0"/>
              <a:ext cx="5355771" cy="219456"/>
            </a:xfrm>
            <a:prstGeom prst="rect">
              <a:avLst/>
            </a:prstGeom>
          </p:spPr>
        </p:pic>
      </p:grp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A6A8505-8E3E-A841-A9D6-76CA6D44F5DF}"/>
              </a:ext>
            </a:extLst>
          </p:cNvPr>
          <p:cNvSpPr txBox="1">
            <a:spLocks/>
          </p:cNvSpPr>
          <p:nvPr/>
        </p:nvSpPr>
        <p:spPr>
          <a:xfrm>
            <a:off x="726605" y="312723"/>
            <a:ext cx="10625607" cy="567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Экосистемы в мире</a:t>
            </a:r>
            <a:br>
              <a:rPr lang="ru-RU" dirty="0"/>
            </a:br>
            <a:endParaRPr lang="ru-RU" dirty="0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9592B299-9975-E342-9C89-39BF9AE4B724}"/>
              </a:ext>
            </a:extLst>
          </p:cNvPr>
          <p:cNvSpPr txBox="1">
            <a:spLocks/>
          </p:cNvSpPr>
          <p:nvPr/>
        </p:nvSpPr>
        <p:spPr>
          <a:xfrm>
            <a:off x="726605" y="841910"/>
            <a:ext cx="10625607" cy="5672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США</a:t>
            </a:r>
          </a:p>
        </p:txBody>
      </p:sp>
    </p:spTree>
    <p:extLst>
      <p:ext uri="{BB962C8B-B14F-4D97-AF65-F5344CB8AC3E}">
        <p14:creationId xmlns:p14="http://schemas.microsoft.com/office/powerpoint/2010/main" val="996032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CD6FF4D-00E2-3E41-8923-EA0C6B0F41C6}"/>
              </a:ext>
            </a:extLst>
          </p:cNvPr>
          <p:cNvGrpSpPr/>
          <p:nvPr/>
        </p:nvGrpSpPr>
        <p:grpSpPr>
          <a:xfrm>
            <a:off x="-21771" y="0"/>
            <a:ext cx="12213771" cy="219456"/>
            <a:chOff x="-21771" y="0"/>
            <a:chExt cx="12213771" cy="21945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02BB52A-49AB-B844-B874-439EB06F9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0"/>
            <a:stretch/>
          </p:blipFill>
          <p:spPr>
            <a:xfrm>
              <a:off x="-21771" y="0"/>
              <a:ext cx="6858000" cy="21945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D3C5848-56A8-8E4C-A36B-35B940AF3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0" r="21904"/>
            <a:stretch/>
          </p:blipFill>
          <p:spPr>
            <a:xfrm>
              <a:off x="6836229" y="0"/>
              <a:ext cx="5355771" cy="219456"/>
            </a:xfrm>
            <a:prstGeom prst="rect">
              <a:avLst/>
            </a:prstGeom>
          </p:spPr>
        </p:pic>
      </p:grp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A6A8505-8E3E-A841-A9D6-76CA6D44F5DF}"/>
              </a:ext>
            </a:extLst>
          </p:cNvPr>
          <p:cNvSpPr txBox="1">
            <a:spLocks/>
          </p:cNvSpPr>
          <p:nvPr/>
        </p:nvSpPr>
        <p:spPr>
          <a:xfrm>
            <a:off x="726605" y="312723"/>
            <a:ext cx="10625607" cy="567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Экосистемы в мире</a:t>
            </a:r>
            <a:br>
              <a:rPr lang="ru-RU" dirty="0"/>
            </a:br>
            <a:endParaRPr lang="ru-RU" dirty="0"/>
          </a:p>
        </p:txBody>
      </p:sp>
      <p:pic>
        <p:nvPicPr>
          <p:cNvPr id="14" name="1v9lslrjsu8312 copy.jpg" descr="1v9lslrjsu8312 copy.jpg">
            <a:extLst>
              <a:ext uri="{FF2B5EF4-FFF2-40B4-BE49-F238E27FC236}">
                <a16:creationId xmlns:a16="http://schemas.microsoft.com/office/drawing/2014/main" id="{3229D88B-8AB4-9646-A2D3-45C42D3B5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452" y="332418"/>
            <a:ext cx="4420104" cy="625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Прямоугольник: скругленные углы 9">
            <a:extLst>
              <a:ext uri="{FF2B5EF4-FFF2-40B4-BE49-F238E27FC236}">
                <a16:creationId xmlns:a16="http://schemas.microsoft.com/office/drawing/2014/main" id="{3661FB54-098F-CC40-A741-8661180EFE63}"/>
              </a:ext>
            </a:extLst>
          </p:cNvPr>
          <p:cNvSpPr/>
          <p:nvPr/>
        </p:nvSpPr>
        <p:spPr>
          <a:xfrm>
            <a:off x="1038225" y="2167632"/>
            <a:ext cx="3836514" cy="2213868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770" t="-18297" r="-6770" b="-8541"/>
            </a:stretch>
          </a:blip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Прямоугольник: скругленные углы 10">
            <a:extLst>
              <a:ext uri="{FF2B5EF4-FFF2-40B4-BE49-F238E27FC236}">
                <a16:creationId xmlns:a16="http://schemas.microsoft.com/office/drawing/2014/main" id="{3A5BDA1B-4870-DA45-970D-B9CC805027EF}"/>
              </a:ext>
            </a:extLst>
          </p:cNvPr>
          <p:cNvSpPr/>
          <p:nvPr/>
        </p:nvSpPr>
        <p:spPr>
          <a:xfrm>
            <a:off x="839788" y="2505667"/>
            <a:ext cx="3646488" cy="24114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rgbClr val="000000"/>
                </a:solidFill>
              </a:rPr>
              <a:t>Управление и развитие через рейтингование каждого гражданина.</a:t>
            </a:r>
          </a:p>
          <a:p>
            <a:endParaRPr lang="ru-RU" sz="1100" dirty="0">
              <a:solidFill>
                <a:srgbClr val="000000"/>
              </a:solidFill>
            </a:endParaRPr>
          </a:p>
          <a:p>
            <a:r>
              <a:rPr lang="ru-RU" sz="1100" dirty="0">
                <a:solidFill>
                  <a:srgbClr val="000000"/>
                </a:solidFill>
              </a:rPr>
              <a:t>Экосистема другого порядка – государство </a:t>
            </a:r>
          </a:p>
          <a:p>
            <a:r>
              <a:rPr lang="ru-RU" sz="1100" dirty="0">
                <a:solidFill>
                  <a:srgbClr val="000000"/>
                </a:solidFill>
              </a:rPr>
              <a:t>и гражданин. Всё в такой концепции направлено на оценку деятельности со стороны государства.</a:t>
            </a:r>
          </a:p>
          <a:p>
            <a:r>
              <a:rPr lang="ru-RU" sz="1100" dirty="0">
                <a:solidFill>
                  <a:srgbClr val="000000"/>
                </a:solidFill>
              </a:rPr>
              <a:t>Рейтинг лишь показывает вероятность совершения правонарушения гражданином.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9CED5D7A-EA78-DA4A-AFD2-A89C81AD18D5}"/>
              </a:ext>
            </a:extLst>
          </p:cNvPr>
          <p:cNvSpPr txBox="1">
            <a:spLocks/>
          </p:cNvSpPr>
          <p:nvPr/>
        </p:nvSpPr>
        <p:spPr>
          <a:xfrm>
            <a:off x="726605" y="841910"/>
            <a:ext cx="10625607" cy="5672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Китай. Социальный мониторинг</a:t>
            </a:r>
          </a:p>
        </p:txBody>
      </p:sp>
    </p:spTree>
    <p:extLst>
      <p:ext uri="{BB962C8B-B14F-4D97-AF65-F5344CB8AC3E}">
        <p14:creationId xmlns:p14="http://schemas.microsoft.com/office/powerpoint/2010/main" val="1915237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CD6FF4D-00E2-3E41-8923-EA0C6B0F41C6}"/>
              </a:ext>
            </a:extLst>
          </p:cNvPr>
          <p:cNvGrpSpPr/>
          <p:nvPr/>
        </p:nvGrpSpPr>
        <p:grpSpPr>
          <a:xfrm>
            <a:off x="-21771" y="0"/>
            <a:ext cx="12213771" cy="219456"/>
            <a:chOff x="-21771" y="0"/>
            <a:chExt cx="12213771" cy="21945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02BB52A-49AB-B844-B874-439EB06F9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0"/>
            <a:stretch/>
          </p:blipFill>
          <p:spPr>
            <a:xfrm>
              <a:off x="-21771" y="0"/>
              <a:ext cx="6858000" cy="21945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D3C5848-56A8-8E4C-A36B-35B940AF3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0" r="21904"/>
            <a:stretch/>
          </p:blipFill>
          <p:spPr>
            <a:xfrm>
              <a:off x="6836229" y="0"/>
              <a:ext cx="5355771" cy="219456"/>
            </a:xfrm>
            <a:prstGeom prst="rect">
              <a:avLst/>
            </a:prstGeom>
          </p:spPr>
        </p:pic>
      </p:grp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A6A8505-8E3E-A841-A9D6-76CA6D44F5DF}"/>
              </a:ext>
            </a:extLst>
          </p:cNvPr>
          <p:cNvSpPr txBox="1">
            <a:spLocks/>
          </p:cNvSpPr>
          <p:nvPr/>
        </p:nvSpPr>
        <p:spPr>
          <a:xfrm>
            <a:off x="726605" y="312723"/>
            <a:ext cx="10625607" cy="567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Экосистемы в мире</a:t>
            </a:r>
            <a:br>
              <a:rPr lang="ru-RU" dirty="0"/>
            </a:br>
            <a:endParaRPr lang="ru-RU" dirty="0"/>
          </a:p>
        </p:txBody>
      </p:sp>
      <p:pic>
        <p:nvPicPr>
          <p:cNvPr id="14" name="c14987_7468e3752443436db6226f1c7132b7a5~mv22 copy.png" descr="c14987_7468e3752443436db6226f1c7132b7a5~mv22 copy.png">
            <a:extLst>
              <a:ext uri="{FF2B5EF4-FFF2-40B4-BE49-F238E27FC236}">
                <a16:creationId xmlns:a16="http://schemas.microsoft.com/office/drawing/2014/main" id="{EEA60997-1C33-1146-B2FE-0FFD2986C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92" y="939431"/>
            <a:ext cx="5357583" cy="497913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Прямоугольник: скругленные углы 15">
            <a:extLst>
              <a:ext uri="{FF2B5EF4-FFF2-40B4-BE49-F238E27FC236}">
                <a16:creationId xmlns:a16="http://schemas.microsoft.com/office/drawing/2014/main" id="{1520C407-BD73-6142-8116-07B6E4D618C7}"/>
              </a:ext>
            </a:extLst>
          </p:cNvPr>
          <p:cNvSpPr/>
          <p:nvPr/>
        </p:nvSpPr>
        <p:spPr>
          <a:xfrm>
            <a:off x="1038225" y="2167632"/>
            <a:ext cx="3836514" cy="2213868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216" t="-30492" r="-15216" b="-30492"/>
            </a:stretch>
          </a:blip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Прямоугольник: скругленные углы 16">
            <a:extLst>
              <a:ext uri="{FF2B5EF4-FFF2-40B4-BE49-F238E27FC236}">
                <a16:creationId xmlns:a16="http://schemas.microsoft.com/office/drawing/2014/main" id="{490266B0-6A7B-CD4F-8C79-3B609DCAEAD7}"/>
              </a:ext>
            </a:extLst>
          </p:cNvPr>
          <p:cNvSpPr/>
          <p:nvPr/>
        </p:nvSpPr>
        <p:spPr>
          <a:xfrm>
            <a:off x="839788" y="2505667"/>
            <a:ext cx="3646488" cy="24114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rgbClr val="000000"/>
                </a:solidFill>
              </a:rPr>
              <a:t>Социально-ориентированная модель, равные возможности для каждого человека при помощи развития технологий.</a:t>
            </a:r>
          </a:p>
          <a:p>
            <a:endParaRPr lang="ru-RU" sz="1100" dirty="0">
              <a:solidFill>
                <a:srgbClr val="000000"/>
              </a:solidFill>
            </a:endParaRPr>
          </a:p>
          <a:p>
            <a:r>
              <a:rPr lang="ru-RU" sz="1100" dirty="0">
                <a:solidFill>
                  <a:srgbClr val="000000"/>
                </a:solidFill>
              </a:rPr>
              <a:t>В данном случае экосистема технологий вокруг человека открывает различные горизонты, </a:t>
            </a:r>
          </a:p>
          <a:p>
            <a:r>
              <a:rPr lang="ru-RU" sz="1100" dirty="0">
                <a:solidFill>
                  <a:srgbClr val="000000"/>
                </a:solidFill>
              </a:rPr>
              <a:t>но не предлагает прогноза, лишь результат.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02AC70D2-BDFF-FE4B-89B1-1BECE8F9960A}"/>
              </a:ext>
            </a:extLst>
          </p:cNvPr>
          <p:cNvSpPr txBox="1">
            <a:spLocks/>
          </p:cNvSpPr>
          <p:nvPr/>
        </p:nvSpPr>
        <p:spPr>
          <a:xfrm>
            <a:off x="726605" y="841910"/>
            <a:ext cx="10625607" cy="5672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Япония. Общество 5.0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048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5FAE3-3B1F-F644-84FA-792B79EF1513}"/>
              </a:ext>
            </a:extLst>
          </p:cNvPr>
          <p:cNvSpPr txBox="1">
            <a:spLocks/>
          </p:cNvSpPr>
          <p:nvPr/>
        </p:nvSpPr>
        <p:spPr>
          <a:xfrm>
            <a:off x="726605" y="312723"/>
            <a:ext cx="10625607" cy="567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Экосистемы в мире</a:t>
            </a:r>
            <a:br>
              <a:rPr lang="ru-RU" dirty="0"/>
            </a:br>
            <a:endParaRPr lang="ru-RU" dirty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D799276-9598-8F42-A56B-32DA79F710AA}"/>
              </a:ext>
            </a:extLst>
          </p:cNvPr>
          <p:cNvSpPr txBox="1">
            <a:spLocks/>
          </p:cNvSpPr>
          <p:nvPr/>
        </p:nvSpPr>
        <p:spPr>
          <a:xfrm>
            <a:off x="726605" y="2386815"/>
            <a:ext cx="10625607" cy="567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20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9" name="eco-1-copy-copy.png" descr="eco-1-copy-copy.png">
            <a:extLst>
              <a:ext uri="{FF2B5EF4-FFF2-40B4-BE49-F238E27FC236}">
                <a16:creationId xmlns:a16="http://schemas.microsoft.com/office/drawing/2014/main" id="{2C0B9246-E613-2045-9E9E-817143C2F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358" y="1924051"/>
            <a:ext cx="6238557" cy="327524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8B6C60D-1DC1-4853-946B-C8E8E4F6B767}"/>
              </a:ext>
            </a:extLst>
          </p:cNvPr>
          <p:cNvSpPr/>
          <p:nvPr/>
        </p:nvSpPr>
        <p:spPr>
          <a:xfrm>
            <a:off x="1038225" y="2167632"/>
            <a:ext cx="3836514" cy="221386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09" t="-2848" r="-1609" b="-2848"/>
            </a:stretch>
          </a:blip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5CF7600-C55C-48D9-B3EB-A48440C03980}"/>
              </a:ext>
            </a:extLst>
          </p:cNvPr>
          <p:cNvSpPr/>
          <p:nvPr/>
        </p:nvSpPr>
        <p:spPr>
          <a:xfrm>
            <a:off x="839788" y="2505667"/>
            <a:ext cx="3646488" cy="24114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Крупнейшие игроки российского рынка стремятся заполучить главенство в экосистемной гонке, но все они идут по пути, который направлен на потребителя.</a:t>
            </a:r>
          </a:p>
          <a:p>
            <a:endParaRPr lang="ru-RU" sz="11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r>
              <a:rPr lang="ru-RU" sz="11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Проблема данной системы заключается в том, что внутри нет чёткой связи между структурными элементами, что становится ключевым барьером развития данной области рынка вокруг человека.</a:t>
            </a: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4E8FF919-F540-47EE-899C-F72FC5D12CE5}"/>
              </a:ext>
            </a:extLst>
          </p:cNvPr>
          <p:cNvSpPr txBox="1">
            <a:spLocks/>
          </p:cNvSpPr>
          <p:nvPr/>
        </p:nvSpPr>
        <p:spPr>
          <a:xfrm>
            <a:off x="726605" y="841910"/>
            <a:ext cx="10625607" cy="5672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Россия</a:t>
            </a:r>
          </a:p>
          <a:p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364E118-B9EA-0643-A901-4259781F8D2C}"/>
              </a:ext>
            </a:extLst>
          </p:cNvPr>
          <p:cNvGrpSpPr/>
          <p:nvPr/>
        </p:nvGrpSpPr>
        <p:grpSpPr>
          <a:xfrm>
            <a:off x="-21771" y="0"/>
            <a:ext cx="12213771" cy="219456"/>
            <a:chOff x="-21771" y="0"/>
            <a:chExt cx="12213771" cy="21945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C8AD1D6-779D-FA4B-8498-329F92F35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0"/>
            <a:stretch/>
          </p:blipFill>
          <p:spPr>
            <a:xfrm>
              <a:off x="-21771" y="0"/>
              <a:ext cx="6858000" cy="21945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B7BA026-A3E8-B943-89DD-574183A2E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0" r="21904"/>
            <a:stretch/>
          </p:blipFill>
          <p:spPr>
            <a:xfrm>
              <a:off x="6836229" y="0"/>
              <a:ext cx="5355771" cy="219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2805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D799276-9598-8F42-A56B-32DA79F710AA}"/>
              </a:ext>
            </a:extLst>
          </p:cNvPr>
          <p:cNvSpPr txBox="1">
            <a:spLocks/>
          </p:cNvSpPr>
          <p:nvPr/>
        </p:nvSpPr>
        <p:spPr>
          <a:xfrm>
            <a:off x="726605" y="2386815"/>
            <a:ext cx="10625607" cy="567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20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364E118-B9EA-0643-A901-4259781F8D2C}"/>
              </a:ext>
            </a:extLst>
          </p:cNvPr>
          <p:cNvGrpSpPr/>
          <p:nvPr/>
        </p:nvGrpSpPr>
        <p:grpSpPr>
          <a:xfrm>
            <a:off x="-21771" y="0"/>
            <a:ext cx="12213771" cy="219456"/>
            <a:chOff x="-21771" y="0"/>
            <a:chExt cx="12213771" cy="21945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C8AD1D6-779D-FA4B-8498-329F92F35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0"/>
            <a:stretch/>
          </p:blipFill>
          <p:spPr>
            <a:xfrm>
              <a:off x="-21771" y="0"/>
              <a:ext cx="6858000" cy="21945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B7BA026-A3E8-B943-89DD-574183A2E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0" r="21904"/>
            <a:stretch/>
          </p:blipFill>
          <p:spPr>
            <a:xfrm>
              <a:off x="6836229" y="0"/>
              <a:ext cx="5355771" cy="219456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0A8246-F969-4340-B3F6-17CBD54C8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789" y="652145"/>
            <a:ext cx="5808192" cy="5336378"/>
          </a:xfrm>
          <a:prstGeom prst="rect">
            <a:avLst/>
          </a:prstGeom>
        </p:spPr>
      </p:pic>
      <p:sp>
        <p:nvSpPr>
          <p:cNvPr id="16" name="Прямоугольник: скругленные углы 19">
            <a:extLst>
              <a:ext uri="{FF2B5EF4-FFF2-40B4-BE49-F238E27FC236}">
                <a16:creationId xmlns:a16="http://schemas.microsoft.com/office/drawing/2014/main" id="{B2D6E51B-FFF9-6047-8F54-A3ACB42C2685}"/>
              </a:ext>
            </a:extLst>
          </p:cNvPr>
          <p:cNvSpPr/>
          <p:nvPr/>
        </p:nvSpPr>
        <p:spPr>
          <a:xfrm>
            <a:off x="6715916" y="1939631"/>
            <a:ext cx="4868861" cy="24195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 центре развитых  экосистем находится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человек, социальная группа, общество.</a:t>
            </a:r>
          </a:p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Экосистема</a:t>
            </a:r>
            <a:r>
              <a:rPr lang="ru-RU" sz="1400" dirty="0">
                <a:solidFill>
                  <a:schemeClr val="tx1"/>
                </a:solidFill>
              </a:rPr>
              <a:t> в понимании компании – это совокупность инструментов и технологий, которые составляют пространство для развития и существования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704520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D799276-9598-8F42-A56B-32DA79F710AA}"/>
              </a:ext>
            </a:extLst>
          </p:cNvPr>
          <p:cNvSpPr txBox="1">
            <a:spLocks/>
          </p:cNvSpPr>
          <p:nvPr/>
        </p:nvSpPr>
        <p:spPr>
          <a:xfrm>
            <a:off x="726605" y="2386815"/>
            <a:ext cx="10625607" cy="567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20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364E118-B9EA-0643-A901-4259781F8D2C}"/>
              </a:ext>
            </a:extLst>
          </p:cNvPr>
          <p:cNvGrpSpPr/>
          <p:nvPr/>
        </p:nvGrpSpPr>
        <p:grpSpPr>
          <a:xfrm>
            <a:off x="-21771" y="0"/>
            <a:ext cx="12213771" cy="219456"/>
            <a:chOff x="-21771" y="0"/>
            <a:chExt cx="12213771" cy="21945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C8AD1D6-779D-FA4B-8498-329F92F35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0"/>
            <a:stretch/>
          </p:blipFill>
          <p:spPr>
            <a:xfrm>
              <a:off x="-21771" y="0"/>
              <a:ext cx="6858000" cy="21945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B7BA026-A3E8-B943-89DD-574183A2E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0" r="21904"/>
            <a:stretch/>
          </p:blipFill>
          <p:spPr>
            <a:xfrm>
              <a:off x="6836229" y="0"/>
              <a:ext cx="5355771" cy="219456"/>
            </a:xfrm>
            <a:prstGeom prst="rect">
              <a:avLst/>
            </a:prstGeom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5D74028-4544-9247-9443-81D0571B73BE}"/>
              </a:ext>
            </a:extLst>
          </p:cNvPr>
          <p:cNvGrpSpPr/>
          <p:nvPr/>
        </p:nvGrpSpPr>
        <p:grpSpPr>
          <a:xfrm>
            <a:off x="5172886" y="26669"/>
            <a:ext cx="7033542" cy="7030835"/>
            <a:chOff x="5172886" y="26669"/>
            <a:chExt cx="7033542" cy="7030835"/>
          </a:xfrm>
        </p:grpSpPr>
        <p:sp>
          <p:nvSpPr>
            <p:cNvPr id="13" name="Фигура">
              <a:extLst>
                <a:ext uri="{FF2B5EF4-FFF2-40B4-BE49-F238E27FC236}">
                  <a16:creationId xmlns:a16="http://schemas.microsoft.com/office/drawing/2014/main" id="{9D3FAFC3-86E4-3442-8F6E-F0F6E854845F}"/>
                </a:ext>
              </a:extLst>
            </p:cNvPr>
            <p:cNvSpPr/>
            <p:nvPr/>
          </p:nvSpPr>
          <p:spPr>
            <a:xfrm rot="13072498">
              <a:off x="5172886" y="149240"/>
              <a:ext cx="7033542" cy="678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3" h="20359" extrusionOk="0">
                  <a:moveTo>
                    <a:pt x="7253" y="3924"/>
                  </a:moveTo>
                  <a:cubicBezTo>
                    <a:pt x="5768" y="6284"/>
                    <a:pt x="2028" y="4324"/>
                    <a:pt x="516" y="6641"/>
                  </a:cubicBezTo>
                  <a:cubicBezTo>
                    <a:pt x="-1538" y="9787"/>
                    <a:pt x="3099" y="11923"/>
                    <a:pt x="4623" y="14956"/>
                  </a:cubicBezTo>
                  <a:cubicBezTo>
                    <a:pt x="5461" y="16622"/>
                    <a:pt x="5355" y="18907"/>
                    <a:pt x="6890" y="19929"/>
                  </a:cubicBezTo>
                  <a:cubicBezTo>
                    <a:pt x="8899" y="21266"/>
                    <a:pt x="11017" y="19127"/>
                    <a:pt x="13209" y="18359"/>
                  </a:cubicBezTo>
                  <a:cubicBezTo>
                    <a:pt x="15608" y="17517"/>
                    <a:pt x="18850" y="17882"/>
                    <a:pt x="19462" y="15190"/>
                  </a:cubicBezTo>
                  <a:cubicBezTo>
                    <a:pt x="19871" y="13394"/>
                    <a:pt x="18362" y="11898"/>
                    <a:pt x="18107" y="10123"/>
                  </a:cubicBezTo>
                  <a:cubicBezTo>
                    <a:pt x="17712" y="7380"/>
                    <a:pt x="20062" y="3702"/>
                    <a:pt x="17409" y="2353"/>
                  </a:cubicBezTo>
                  <a:cubicBezTo>
                    <a:pt x="15889" y="1580"/>
                    <a:pt x="14184" y="3263"/>
                    <a:pt x="12651" y="2549"/>
                  </a:cubicBezTo>
                  <a:cubicBezTo>
                    <a:pt x="11342" y="1940"/>
                    <a:pt x="10770" y="-334"/>
                    <a:pt x="9218" y="42"/>
                  </a:cubicBezTo>
                  <a:cubicBezTo>
                    <a:pt x="7690" y="412"/>
                    <a:pt x="8054" y="2652"/>
                    <a:pt x="7253" y="3924"/>
                  </a:cubicBezTo>
                  <a:close/>
                </a:path>
              </a:pathLst>
            </a:custGeom>
            <a:solidFill>
              <a:srgbClr val="535353">
                <a:alpha val="5000"/>
              </a:srgbClr>
            </a:soli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4" name="Фигура">
              <a:extLst>
                <a:ext uri="{FF2B5EF4-FFF2-40B4-BE49-F238E27FC236}">
                  <a16:creationId xmlns:a16="http://schemas.microsoft.com/office/drawing/2014/main" id="{EF3DE69A-BDF8-9043-97EB-FAA619727EF9}"/>
                </a:ext>
              </a:extLst>
            </p:cNvPr>
            <p:cNvSpPr/>
            <p:nvPr/>
          </p:nvSpPr>
          <p:spPr>
            <a:xfrm rot="15357825">
              <a:off x="5174265" y="150643"/>
              <a:ext cx="7030835" cy="6782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3" h="20359" extrusionOk="0">
                  <a:moveTo>
                    <a:pt x="7253" y="3924"/>
                  </a:moveTo>
                  <a:cubicBezTo>
                    <a:pt x="5768" y="6284"/>
                    <a:pt x="2028" y="4324"/>
                    <a:pt x="516" y="6641"/>
                  </a:cubicBezTo>
                  <a:cubicBezTo>
                    <a:pt x="-1538" y="9787"/>
                    <a:pt x="3099" y="11923"/>
                    <a:pt x="4623" y="14956"/>
                  </a:cubicBezTo>
                  <a:cubicBezTo>
                    <a:pt x="5461" y="16622"/>
                    <a:pt x="5355" y="18907"/>
                    <a:pt x="6890" y="19929"/>
                  </a:cubicBezTo>
                  <a:cubicBezTo>
                    <a:pt x="8899" y="21266"/>
                    <a:pt x="11017" y="19127"/>
                    <a:pt x="13209" y="18359"/>
                  </a:cubicBezTo>
                  <a:cubicBezTo>
                    <a:pt x="15608" y="17517"/>
                    <a:pt x="18850" y="17882"/>
                    <a:pt x="19462" y="15190"/>
                  </a:cubicBezTo>
                  <a:cubicBezTo>
                    <a:pt x="19871" y="13394"/>
                    <a:pt x="18362" y="11898"/>
                    <a:pt x="18107" y="10123"/>
                  </a:cubicBezTo>
                  <a:cubicBezTo>
                    <a:pt x="17712" y="7380"/>
                    <a:pt x="20062" y="3702"/>
                    <a:pt x="17409" y="2353"/>
                  </a:cubicBezTo>
                  <a:cubicBezTo>
                    <a:pt x="15889" y="1580"/>
                    <a:pt x="14184" y="3263"/>
                    <a:pt x="12651" y="2549"/>
                  </a:cubicBezTo>
                  <a:cubicBezTo>
                    <a:pt x="11342" y="1940"/>
                    <a:pt x="10770" y="-334"/>
                    <a:pt x="9218" y="42"/>
                  </a:cubicBezTo>
                  <a:cubicBezTo>
                    <a:pt x="7690" y="412"/>
                    <a:pt x="8054" y="2652"/>
                    <a:pt x="7253" y="3924"/>
                  </a:cubicBezTo>
                  <a:close/>
                </a:path>
              </a:pathLst>
            </a:custGeom>
            <a:solidFill>
              <a:srgbClr val="535353">
                <a:alpha val="5000"/>
              </a:srgbClr>
            </a:solidFill>
            <a:ln w="12700">
              <a:miter lim="400000"/>
            </a:ln>
          </p:spPr>
          <p:txBody>
            <a:bodyPr lIns="45719" rIns="45719"/>
            <a:lstStyle/>
            <a:p>
              <a:endParaRPr dirty="0"/>
            </a:p>
          </p:txBody>
        </p:sp>
        <p:sp>
          <p:nvSpPr>
            <p:cNvPr id="15" name="Фигура">
              <a:extLst>
                <a:ext uri="{FF2B5EF4-FFF2-40B4-BE49-F238E27FC236}">
                  <a16:creationId xmlns:a16="http://schemas.microsoft.com/office/drawing/2014/main" id="{314710D0-2CC1-6A4E-9EB6-C56CF339C7F8}"/>
                </a:ext>
              </a:extLst>
            </p:cNvPr>
            <p:cNvSpPr/>
            <p:nvPr/>
          </p:nvSpPr>
          <p:spPr>
            <a:xfrm rot="17916628">
              <a:off x="6029560" y="975919"/>
              <a:ext cx="5320098" cy="5132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3" h="20359" extrusionOk="0">
                  <a:moveTo>
                    <a:pt x="7253" y="3924"/>
                  </a:moveTo>
                  <a:cubicBezTo>
                    <a:pt x="5768" y="6284"/>
                    <a:pt x="2028" y="4324"/>
                    <a:pt x="516" y="6641"/>
                  </a:cubicBezTo>
                  <a:cubicBezTo>
                    <a:pt x="-1538" y="9787"/>
                    <a:pt x="3099" y="11923"/>
                    <a:pt x="4623" y="14956"/>
                  </a:cubicBezTo>
                  <a:cubicBezTo>
                    <a:pt x="5461" y="16622"/>
                    <a:pt x="5355" y="18907"/>
                    <a:pt x="6890" y="19929"/>
                  </a:cubicBezTo>
                  <a:cubicBezTo>
                    <a:pt x="8899" y="21266"/>
                    <a:pt x="11017" y="19127"/>
                    <a:pt x="13209" y="18359"/>
                  </a:cubicBezTo>
                  <a:cubicBezTo>
                    <a:pt x="15608" y="17517"/>
                    <a:pt x="18850" y="17882"/>
                    <a:pt x="19462" y="15190"/>
                  </a:cubicBezTo>
                  <a:cubicBezTo>
                    <a:pt x="19871" y="13394"/>
                    <a:pt x="18362" y="11898"/>
                    <a:pt x="18107" y="10123"/>
                  </a:cubicBezTo>
                  <a:cubicBezTo>
                    <a:pt x="17712" y="7380"/>
                    <a:pt x="20062" y="3702"/>
                    <a:pt x="17409" y="2353"/>
                  </a:cubicBezTo>
                  <a:cubicBezTo>
                    <a:pt x="15889" y="1580"/>
                    <a:pt x="14184" y="3263"/>
                    <a:pt x="12651" y="2549"/>
                  </a:cubicBezTo>
                  <a:cubicBezTo>
                    <a:pt x="11342" y="1940"/>
                    <a:pt x="10770" y="-334"/>
                    <a:pt x="9218" y="42"/>
                  </a:cubicBezTo>
                  <a:cubicBezTo>
                    <a:pt x="7690" y="412"/>
                    <a:pt x="8054" y="2652"/>
                    <a:pt x="7253" y="3924"/>
                  </a:cubicBezTo>
                  <a:close/>
                </a:path>
              </a:pathLst>
            </a:custGeom>
            <a:solidFill>
              <a:srgbClr val="535353">
                <a:alpha val="5000"/>
              </a:srgbClr>
            </a:soli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17" name="Фигура">
              <a:extLst>
                <a:ext uri="{FF2B5EF4-FFF2-40B4-BE49-F238E27FC236}">
                  <a16:creationId xmlns:a16="http://schemas.microsoft.com/office/drawing/2014/main" id="{CB16B2DF-5CE9-364C-9E8C-1BD808A96C29}"/>
                </a:ext>
              </a:extLst>
            </p:cNvPr>
            <p:cNvSpPr/>
            <p:nvPr/>
          </p:nvSpPr>
          <p:spPr>
            <a:xfrm>
              <a:off x="6687442" y="1369594"/>
              <a:ext cx="4642858" cy="456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0" h="20111" extrusionOk="0">
                  <a:moveTo>
                    <a:pt x="4962" y="3027"/>
                  </a:moveTo>
                  <a:cubicBezTo>
                    <a:pt x="3547" y="3811"/>
                    <a:pt x="1706" y="3779"/>
                    <a:pt x="676" y="5098"/>
                  </a:cubicBezTo>
                  <a:cubicBezTo>
                    <a:pt x="-1003" y="7246"/>
                    <a:pt x="926" y="10014"/>
                    <a:pt x="1336" y="12673"/>
                  </a:cubicBezTo>
                  <a:cubicBezTo>
                    <a:pt x="1645" y="14673"/>
                    <a:pt x="1029" y="16899"/>
                    <a:pt x="2203" y="18554"/>
                  </a:cubicBezTo>
                  <a:cubicBezTo>
                    <a:pt x="4207" y="21379"/>
                    <a:pt x="8015" y="19507"/>
                    <a:pt x="11313" y="19450"/>
                  </a:cubicBezTo>
                  <a:cubicBezTo>
                    <a:pt x="13360" y="19415"/>
                    <a:pt x="15626" y="20138"/>
                    <a:pt x="17145" y="18669"/>
                  </a:cubicBezTo>
                  <a:cubicBezTo>
                    <a:pt x="19020" y="16856"/>
                    <a:pt x="17800" y="13851"/>
                    <a:pt x="18278" y="11337"/>
                  </a:cubicBezTo>
                  <a:cubicBezTo>
                    <a:pt x="18739" y="8915"/>
                    <a:pt x="20597" y="6338"/>
                    <a:pt x="18867" y="4565"/>
                  </a:cubicBezTo>
                  <a:cubicBezTo>
                    <a:pt x="17744" y="3414"/>
                    <a:pt x="15941" y="3947"/>
                    <a:pt x="14527" y="3334"/>
                  </a:cubicBezTo>
                  <a:cubicBezTo>
                    <a:pt x="12788" y="2581"/>
                    <a:pt x="11938" y="240"/>
                    <a:pt x="10010" y="17"/>
                  </a:cubicBezTo>
                  <a:cubicBezTo>
                    <a:pt x="7950" y="-221"/>
                    <a:pt x="6731" y="2048"/>
                    <a:pt x="4962" y="3027"/>
                  </a:cubicBezTo>
                  <a:close/>
                </a:path>
              </a:pathLst>
            </a:custGeom>
            <a:solidFill>
              <a:srgbClr val="535353">
                <a:alpha val="5000"/>
              </a:srgbClr>
            </a:solidFill>
            <a:ln w="12700">
              <a:miter lim="400000"/>
            </a:ln>
          </p:spPr>
          <p:txBody>
            <a:bodyPr lIns="45719" rIns="45719"/>
            <a:lstStyle/>
            <a:p>
              <a:endParaRPr/>
            </a:p>
          </p:txBody>
        </p:sp>
        <p:grpSp>
          <p:nvGrpSpPr>
            <p:cNvPr id="18" name="Группа">
              <a:extLst>
                <a:ext uri="{FF2B5EF4-FFF2-40B4-BE49-F238E27FC236}">
                  <a16:creationId xmlns:a16="http://schemas.microsoft.com/office/drawing/2014/main" id="{CB58487F-0A74-7043-B663-762E5E011477}"/>
                </a:ext>
              </a:extLst>
            </p:cNvPr>
            <p:cNvGrpSpPr/>
            <p:nvPr/>
          </p:nvGrpSpPr>
          <p:grpSpPr>
            <a:xfrm>
              <a:off x="7167422" y="1934857"/>
              <a:ext cx="3624926" cy="3635859"/>
              <a:chOff x="0" y="0"/>
              <a:chExt cx="3624925" cy="3635858"/>
            </a:xfrm>
          </p:grpSpPr>
          <p:sp>
            <p:nvSpPr>
              <p:cNvPr id="19" name="Овал 9">
                <a:extLst>
                  <a:ext uri="{FF2B5EF4-FFF2-40B4-BE49-F238E27FC236}">
                    <a16:creationId xmlns:a16="http://schemas.microsoft.com/office/drawing/2014/main" id="{C331268F-54C6-3C4D-A1A2-B2D9BD472A02}"/>
                  </a:ext>
                </a:extLst>
              </p:cNvPr>
              <p:cNvSpPr/>
              <p:nvPr/>
            </p:nvSpPr>
            <p:spPr>
              <a:xfrm>
                <a:off x="0" y="0"/>
                <a:ext cx="3624925" cy="363585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" name="Прямая со стрелкой 37">
                <a:extLst>
                  <a:ext uri="{FF2B5EF4-FFF2-40B4-BE49-F238E27FC236}">
                    <a16:creationId xmlns:a16="http://schemas.microsoft.com/office/drawing/2014/main" id="{46DFA4CE-7589-554A-B925-1A6F195D811F}"/>
                  </a:ext>
                </a:extLst>
              </p:cNvPr>
              <p:cNvSpPr/>
              <p:nvPr/>
            </p:nvSpPr>
            <p:spPr>
              <a:xfrm flipH="1" flipV="1">
                <a:off x="1415807" y="2936166"/>
                <a:ext cx="243035" cy="517356"/>
              </a:xfrm>
              <a:prstGeom prst="line">
                <a:avLst/>
              </a:prstGeom>
              <a:noFill/>
              <a:ln w="6350" cap="flat">
                <a:solidFill>
                  <a:srgbClr val="BFBFBF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C0068A10-F578-5344-B8F5-5D3238FF032A}"/>
                  </a:ext>
                </a:extLst>
              </p:cNvPr>
              <p:cNvSpPr/>
              <p:nvPr/>
            </p:nvSpPr>
            <p:spPr>
              <a:xfrm>
                <a:off x="0" y="0"/>
                <a:ext cx="3624925" cy="3635858"/>
              </a:xfrm>
              <a:prstGeom prst="ellipse">
                <a:avLst/>
              </a:prstGeom>
              <a:solidFill>
                <a:schemeClr val="accent1">
                  <a:alpha val="3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" name="Овал 8">
                <a:extLst>
                  <a:ext uri="{FF2B5EF4-FFF2-40B4-BE49-F238E27FC236}">
                    <a16:creationId xmlns:a16="http://schemas.microsoft.com/office/drawing/2014/main" id="{FDAA1C6F-9630-4343-95EE-BACD9D773D0F}"/>
                  </a:ext>
                </a:extLst>
              </p:cNvPr>
              <p:cNvSpPr/>
              <p:nvPr/>
            </p:nvSpPr>
            <p:spPr>
              <a:xfrm>
                <a:off x="539910" y="554557"/>
                <a:ext cx="2563671" cy="2563671"/>
              </a:xfrm>
              <a:prstGeom prst="ellipse">
                <a:avLst/>
              </a:prstGeom>
              <a:solidFill>
                <a:schemeClr val="accent1">
                  <a:alpha val="4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" name="Овал 5">
                <a:extLst>
                  <a:ext uri="{FF2B5EF4-FFF2-40B4-BE49-F238E27FC236}">
                    <a16:creationId xmlns:a16="http://schemas.microsoft.com/office/drawing/2014/main" id="{4A03B236-7CF1-0C45-BB96-9ACD11F69360}"/>
                  </a:ext>
                </a:extLst>
              </p:cNvPr>
              <p:cNvSpPr/>
              <p:nvPr/>
            </p:nvSpPr>
            <p:spPr>
              <a:xfrm>
                <a:off x="1057490" y="1044732"/>
                <a:ext cx="1580225" cy="1580224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" name="Овал 1">
                <a:extLst>
                  <a:ext uri="{FF2B5EF4-FFF2-40B4-BE49-F238E27FC236}">
                    <a16:creationId xmlns:a16="http://schemas.microsoft.com/office/drawing/2014/main" id="{C831FF74-2633-8C4E-A729-28630CB64761}"/>
                  </a:ext>
                </a:extLst>
              </p:cNvPr>
              <p:cNvSpPr/>
              <p:nvPr/>
            </p:nvSpPr>
            <p:spPr>
              <a:xfrm>
                <a:off x="1427435" y="1414677"/>
                <a:ext cx="840720" cy="840721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" name="TextBox 6">
                <a:extLst>
                  <a:ext uri="{FF2B5EF4-FFF2-40B4-BE49-F238E27FC236}">
                    <a16:creationId xmlns:a16="http://schemas.microsoft.com/office/drawing/2014/main" id="{5FE6597E-870F-E944-A27E-E93BE61E0FE3}"/>
                  </a:ext>
                </a:extLst>
              </p:cNvPr>
              <p:cNvSpPr txBox="1"/>
              <p:nvPr/>
            </p:nvSpPr>
            <p:spPr>
              <a:xfrm>
                <a:off x="1494187" y="1110289"/>
                <a:ext cx="706830" cy="2890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ctr">
                  <a:defRPr sz="1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SSP</a:t>
                </a:r>
              </a:p>
            </p:txBody>
          </p:sp>
          <p:sp>
            <p:nvSpPr>
              <p:cNvPr id="26" name="TextBox 11">
                <a:extLst>
                  <a:ext uri="{FF2B5EF4-FFF2-40B4-BE49-F238E27FC236}">
                    <a16:creationId xmlns:a16="http://schemas.microsoft.com/office/drawing/2014/main" id="{515C770F-F229-E54E-8C8C-183A6EA41862}"/>
                  </a:ext>
                </a:extLst>
              </p:cNvPr>
              <p:cNvSpPr txBox="1"/>
              <p:nvPr/>
            </p:nvSpPr>
            <p:spPr>
              <a:xfrm>
                <a:off x="1193848" y="691625"/>
                <a:ext cx="1237228" cy="289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 sz="1200" b="1">
                    <a:solidFill>
                      <a:srgbClr val="FFFFFF"/>
                    </a:solidFill>
                  </a:defRPr>
                </a:pPr>
                <a:r>
                  <a:t>СSP / IRI</a:t>
                </a:r>
              </a:p>
            </p:txBody>
          </p:sp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id="{ED0D4281-2E48-2942-A775-971DDF191850}"/>
                  </a:ext>
                </a:extLst>
              </p:cNvPr>
              <p:cNvSpPr txBox="1"/>
              <p:nvPr/>
            </p:nvSpPr>
            <p:spPr>
              <a:xfrm>
                <a:off x="951003" y="171360"/>
                <a:ext cx="1773718" cy="289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ctr">
                  <a:defRPr sz="1200" b="1">
                    <a:solidFill>
                      <a:srgbClr val="FFFFFF"/>
                    </a:solidFill>
                  </a:defRPr>
                </a:lvl1pPr>
              </a:lstStyle>
              <a:p>
                <a:r>
                  <a:rPr dirty="0"/>
                  <a:t>ONLINE PANEL</a:t>
                </a:r>
              </a:p>
            </p:txBody>
          </p:sp>
          <p:sp>
            <p:nvSpPr>
              <p:cNvPr id="28" name="Прямая со стрелкой 19">
                <a:extLst>
                  <a:ext uri="{FF2B5EF4-FFF2-40B4-BE49-F238E27FC236}">
                    <a16:creationId xmlns:a16="http://schemas.microsoft.com/office/drawing/2014/main" id="{A78713EB-AEC9-6142-A060-CB4FEFEEEDE1}"/>
                  </a:ext>
                </a:extLst>
              </p:cNvPr>
              <p:cNvSpPr/>
              <p:nvPr/>
            </p:nvSpPr>
            <p:spPr>
              <a:xfrm>
                <a:off x="2340323" y="1565075"/>
                <a:ext cx="1237228" cy="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ysDot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Прямая со стрелкой 20">
                <a:extLst>
                  <a:ext uri="{FF2B5EF4-FFF2-40B4-BE49-F238E27FC236}">
                    <a16:creationId xmlns:a16="http://schemas.microsoft.com/office/drawing/2014/main" id="{F888AACE-56E2-5543-8872-93FA6C10976D}"/>
                  </a:ext>
                </a:extLst>
              </p:cNvPr>
              <p:cNvSpPr/>
              <p:nvPr/>
            </p:nvSpPr>
            <p:spPr>
              <a:xfrm flipH="1">
                <a:off x="2334607" y="1862870"/>
                <a:ext cx="835356" cy="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ysDot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Прямая со стрелкой 24">
                <a:extLst>
                  <a:ext uri="{FF2B5EF4-FFF2-40B4-BE49-F238E27FC236}">
                    <a16:creationId xmlns:a16="http://schemas.microsoft.com/office/drawing/2014/main" id="{527E9B4D-8CEF-D64A-B6C2-26B6C73E1876}"/>
                  </a:ext>
                </a:extLst>
              </p:cNvPr>
              <p:cNvSpPr/>
              <p:nvPr/>
            </p:nvSpPr>
            <p:spPr>
              <a:xfrm flipH="1">
                <a:off x="2334610" y="2159429"/>
                <a:ext cx="1267365" cy="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ysDot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TextBox 21">
                <a:extLst>
                  <a:ext uri="{FF2B5EF4-FFF2-40B4-BE49-F238E27FC236}">
                    <a16:creationId xmlns:a16="http://schemas.microsoft.com/office/drawing/2014/main" id="{5D912605-A653-114B-A944-A250BC1A76A8}"/>
                  </a:ext>
                </a:extLst>
              </p:cNvPr>
              <p:cNvSpPr txBox="1"/>
              <p:nvPr/>
            </p:nvSpPr>
            <p:spPr>
              <a:xfrm>
                <a:off x="2413179" y="1369583"/>
                <a:ext cx="1110228" cy="3506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000"/>
                </a:pPr>
                <a:r>
                  <a:t>Smart-алгоритмы</a:t>
                </a:r>
              </a:p>
            </p:txBody>
          </p:sp>
        </p:grpSp>
      </p:grpSp>
      <p:sp>
        <p:nvSpPr>
          <p:cNvPr id="32" name="TextBox 28">
            <a:extLst>
              <a:ext uri="{FF2B5EF4-FFF2-40B4-BE49-F238E27FC236}">
                <a16:creationId xmlns:a16="http://schemas.microsoft.com/office/drawing/2014/main" id="{F0B997EC-AD19-124F-8405-4DEFA6763DC2}"/>
              </a:ext>
            </a:extLst>
          </p:cNvPr>
          <p:cNvSpPr txBox="1"/>
          <p:nvPr/>
        </p:nvSpPr>
        <p:spPr>
          <a:xfrm>
            <a:off x="5391828" y="4185332"/>
            <a:ext cx="85763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r>
              <a:rPr sz="1200" dirty="0" err="1">
                <a:solidFill>
                  <a:schemeClr val="bg1">
                    <a:lumMod val="75000"/>
                  </a:schemeClr>
                </a:solidFill>
              </a:rPr>
              <a:t>Данные</a:t>
            </a:r>
            <a:r>
              <a:rPr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sz="1200" dirty="0" err="1">
                <a:solidFill>
                  <a:schemeClr val="bg1">
                    <a:lumMod val="75000"/>
                  </a:schemeClr>
                </a:solidFill>
              </a:rPr>
              <a:t>банков</a:t>
            </a:r>
            <a:r>
              <a:rPr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3" name="TextBox 30">
            <a:extLst>
              <a:ext uri="{FF2B5EF4-FFF2-40B4-BE49-F238E27FC236}">
                <a16:creationId xmlns:a16="http://schemas.microsoft.com/office/drawing/2014/main" id="{6123CA65-0F0A-7844-ACD0-BEFCBBB292DA}"/>
              </a:ext>
            </a:extLst>
          </p:cNvPr>
          <p:cNvSpPr txBox="1"/>
          <p:nvPr/>
        </p:nvSpPr>
        <p:spPr>
          <a:xfrm>
            <a:off x="5391828" y="2900164"/>
            <a:ext cx="96004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900">
                <a:solidFill>
                  <a:srgbClr val="808080"/>
                </a:solidFill>
              </a:defRPr>
            </a:pPr>
            <a:r>
              <a:rPr sz="1200" dirty="0" err="1">
                <a:solidFill>
                  <a:schemeClr val="bg1">
                    <a:lumMod val="75000"/>
                  </a:schemeClr>
                </a:solidFill>
              </a:rPr>
              <a:t>Данные</a:t>
            </a:r>
            <a:r>
              <a:rPr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>
              <a:defRPr sz="900">
                <a:solidFill>
                  <a:srgbClr val="808080"/>
                </a:solidFill>
              </a:defRPr>
            </a:pPr>
            <a:r>
              <a:rPr sz="1200" dirty="0" err="1">
                <a:solidFill>
                  <a:schemeClr val="bg1">
                    <a:lumMod val="75000"/>
                  </a:schemeClr>
                </a:solidFill>
              </a:rPr>
              <a:t>государства</a:t>
            </a:r>
            <a:endParaRPr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1FD078-7A6E-404B-8607-181A43F6B350}"/>
              </a:ext>
            </a:extLst>
          </p:cNvPr>
          <p:cNvSpPr txBox="1"/>
          <p:nvPr/>
        </p:nvSpPr>
        <p:spPr>
          <a:xfrm>
            <a:off x="5391828" y="2128284"/>
            <a:ext cx="97819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900">
                <a:solidFill>
                  <a:srgbClr val="808080"/>
                </a:solidFill>
              </a:defRPr>
            </a:pPr>
            <a:r>
              <a:rPr sz="1200" dirty="0" err="1">
                <a:solidFill>
                  <a:schemeClr val="bg1">
                    <a:lumMod val="75000"/>
                  </a:schemeClr>
                </a:solidFill>
              </a:rPr>
              <a:t>Данные</a:t>
            </a:r>
            <a:r>
              <a:rPr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sz="1200" dirty="0" err="1">
                <a:solidFill>
                  <a:schemeClr val="bg1">
                    <a:lumMod val="75000"/>
                  </a:schemeClr>
                </a:solidFill>
              </a:rPr>
              <a:t>сотовых</a:t>
            </a:r>
            <a:endParaRPr sz="12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defRPr sz="900">
                <a:solidFill>
                  <a:srgbClr val="808080"/>
                </a:solidFill>
              </a:defRPr>
            </a:pPr>
            <a:r>
              <a:rPr sz="1200" dirty="0" err="1">
                <a:solidFill>
                  <a:schemeClr val="bg1">
                    <a:lumMod val="75000"/>
                  </a:schemeClr>
                </a:solidFill>
              </a:rPr>
              <a:t>операторов</a:t>
            </a:r>
            <a:endParaRPr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167785-F5A8-D445-A444-76451FF4F245}"/>
              </a:ext>
            </a:extLst>
          </p:cNvPr>
          <p:cNvSpPr txBox="1"/>
          <p:nvPr/>
        </p:nvSpPr>
        <p:spPr>
          <a:xfrm>
            <a:off x="5391828" y="3504284"/>
            <a:ext cx="102048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900">
                <a:solidFill>
                  <a:srgbClr val="808080"/>
                </a:solidFill>
              </a:defRPr>
            </a:lvl1pPr>
          </a:lstStyle>
          <a:p>
            <a:r>
              <a:rPr sz="1200" dirty="0" err="1">
                <a:solidFill>
                  <a:schemeClr val="bg1">
                    <a:lumMod val="75000"/>
                  </a:schemeClr>
                </a:solidFill>
              </a:rPr>
              <a:t>Данные</a:t>
            </a:r>
            <a:r>
              <a:rPr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sz="1200" dirty="0" err="1">
                <a:solidFill>
                  <a:schemeClr val="bg1">
                    <a:lumMod val="75000"/>
                  </a:schemeClr>
                </a:solidFill>
              </a:rPr>
              <a:t>интернет-сервисов</a:t>
            </a:r>
            <a:endParaRPr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Title 8">
            <a:extLst>
              <a:ext uri="{FF2B5EF4-FFF2-40B4-BE49-F238E27FC236}">
                <a16:creationId xmlns:a16="http://schemas.microsoft.com/office/drawing/2014/main" id="{3CBD16EC-46CB-FA41-A8D2-CBA6519E5387}"/>
              </a:ext>
            </a:extLst>
          </p:cNvPr>
          <p:cNvSpPr txBox="1">
            <a:spLocks/>
          </p:cNvSpPr>
          <p:nvPr/>
        </p:nvSpPr>
        <p:spPr>
          <a:xfrm>
            <a:off x="738038" y="509840"/>
            <a:ext cx="11374146" cy="799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Mile People Data Technology</a:t>
            </a:r>
            <a:endParaRPr lang="ru-RU" sz="2400" dirty="0"/>
          </a:p>
        </p:txBody>
      </p:sp>
      <p:sp>
        <p:nvSpPr>
          <p:cNvPr id="37" name="Подзаголовок 6">
            <a:extLst>
              <a:ext uri="{FF2B5EF4-FFF2-40B4-BE49-F238E27FC236}">
                <a16:creationId xmlns:a16="http://schemas.microsoft.com/office/drawing/2014/main" id="{6A76F607-2AB1-6240-B760-6123BA75714A}"/>
              </a:ext>
            </a:extLst>
          </p:cNvPr>
          <p:cNvSpPr txBox="1">
            <a:spLocks/>
          </p:cNvSpPr>
          <p:nvPr/>
        </p:nvSpPr>
        <p:spPr>
          <a:xfrm>
            <a:off x="726606" y="1542724"/>
            <a:ext cx="4521522" cy="8524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rgbClr val="000000"/>
                </a:solidFill>
              </a:rPr>
              <a:t>Технология PDT обеспечивает постоянный цикл обогащения, верификации и глубокого анализа данных о человеческом поведении для создания персонализированных коммуникаций и прогнозирования</a:t>
            </a:r>
          </a:p>
          <a:p>
            <a:r>
              <a:rPr lang="ru-RU" sz="1050" dirty="0">
                <a:solidFill>
                  <a:srgbClr val="000000"/>
                </a:solidFill>
              </a:rPr>
              <a:t>В основе технологии работа </a:t>
            </a:r>
            <a:r>
              <a:rPr lang="en" sz="1050" dirty="0">
                <a:solidFill>
                  <a:srgbClr val="000000"/>
                </a:solidFill>
              </a:rPr>
              <a:t>smart-</a:t>
            </a:r>
            <a:r>
              <a:rPr lang="ru-RU" sz="1050" dirty="0">
                <a:solidFill>
                  <a:srgbClr val="000000"/>
                </a:solidFill>
              </a:rPr>
              <a:t>алгоритмов, которые связывают и обрабатывают данные из 4 типов источников:</a:t>
            </a:r>
          </a:p>
        </p:txBody>
      </p:sp>
      <p:sp>
        <p:nvSpPr>
          <p:cNvPr id="38" name="Прямоугольник 3">
            <a:extLst>
              <a:ext uri="{FF2B5EF4-FFF2-40B4-BE49-F238E27FC236}">
                <a16:creationId xmlns:a16="http://schemas.microsoft.com/office/drawing/2014/main" id="{FDB33B49-2ED9-7149-B6C0-B3C84E3072EA}"/>
              </a:ext>
            </a:extLst>
          </p:cNvPr>
          <p:cNvSpPr txBox="1"/>
          <p:nvPr/>
        </p:nvSpPr>
        <p:spPr>
          <a:xfrm>
            <a:off x="797663" y="3243609"/>
            <a:ext cx="4289776" cy="2708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200"/>
              </a:spcBef>
              <a:defRPr sz="1200" b="1">
                <a:solidFill>
                  <a:srgbClr val="535353"/>
                </a:solidFill>
              </a:defRPr>
            </a:pPr>
            <a:r>
              <a:rPr sz="1400" dirty="0">
                <a:solidFill>
                  <a:srgbClr val="000000"/>
                </a:solidFill>
              </a:rPr>
              <a:t>Single Source Panel (SSP) </a:t>
            </a:r>
            <a:r>
              <a:rPr sz="1400" b="0" dirty="0">
                <a:solidFill>
                  <a:srgbClr val="000000"/>
                </a:solidFill>
              </a:rPr>
              <a:t>– </a:t>
            </a:r>
            <a:r>
              <a:rPr sz="1400" b="0" dirty="0" err="1">
                <a:solidFill>
                  <a:srgbClr val="000000"/>
                </a:solidFill>
              </a:rPr>
              <a:t>кросс-анализ</a:t>
            </a:r>
            <a:r>
              <a:rPr sz="1400" b="0" dirty="0">
                <a:solidFill>
                  <a:srgbClr val="000000"/>
                </a:solidFill>
              </a:rPr>
              <a:t> </a:t>
            </a:r>
            <a:r>
              <a:rPr sz="1400" b="0" dirty="0" err="1">
                <a:solidFill>
                  <a:srgbClr val="000000"/>
                </a:solidFill>
              </a:rPr>
              <a:t>всех</a:t>
            </a:r>
            <a:r>
              <a:rPr sz="1400" b="0" dirty="0">
                <a:solidFill>
                  <a:srgbClr val="000000"/>
                </a:solidFill>
              </a:rPr>
              <a:t> </a:t>
            </a:r>
            <a:r>
              <a:rPr sz="1400" b="0" dirty="0" err="1">
                <a:solidFill>
                  <a:srgbClr val="000000"/>
                </a:solidFill>
              </a:rPr>
              <a:t>видов</a:t>
            </a:r>
            <a:r>
              <a:rPr sz="1400" b="0" dirty="0">
                <a:solidFill>
                  <a:srgbClr val="000000"/>
                </a:solidFill>
              </a:rPr>
              <a:t> </a:t>
            </a:r>
            <a:r>
              <a:rPr sz="1400" b="0" dirty="0" err="1">
                <a:solidFill>
                  <a:srgbClr val="000000"/>
                </a:solidFill>
              </a:rPr>
              <a:t>потребления</a:t>
            </a:r>
            <a:r>
              <a:rPr sz="1400" b="0" dirty="0">
                <a:solidFill>
                  <a:srgbClr val="000000"/>
                </a:solidFill>
              </a:rPr>
              <a:t>: </a:t>
            </a:r>
            <a:r>
              <a:rPr sz="1400" b="0" dirty="0" err="1">
                <a:solidFill>
                  <a:srgbClr val="000000"/>
                </a:solidFill>
              </a:rPr>
              <a:t>товаров</a:t>
            </a:r>
            <a:r>
              <a:rPr sz="1400" b="0" dirty="0">
                <a:solidFill>
                  <a:srgbClr val="000000"/>
                </a:solidFill>
              </a:rPr>
              <a:t> и </a:t>
            </a:r>
            <a:r>
              <a:rPr sz="1400" b="0" dirty="0" err="1">
                <a:solidFill>
                  <a:srgbClr val="000000"/>
                </a:solidFill>
              </a:rPr>
              <a:t>услуг</a:t>
            </a:r>
            <a:r>
              <a:rPr sz="1400" b="0" dirty="0">
                <a:solidFill>
                  <a:srgbClr val="000000"/>
                </a:solidFill>
              </a:rPr>
              <a:t>, </a:t>
            </a:r>
            <a:r>
              <a:rPr sz="1400" b="0" dirty="0" err="1">
                <a:solidFill>
                  <a:srgbClr val="000000"/>
                </a:solidFill>
              </a:rPr>
              <a:t>медиа</a:t>
            </a:r>
            <a:r>
              <a:rPr sz="1400" b="0" dirty="0">
                <a:solidFill>
                  <a:srgbClr val="000000"/>
                </a:solidFill>
              </a:rPr>
              <a:t> и </a:t>
            </a:r>
            <a:r>
              <a:rPr lang="ru-RU" sz="1400" b="0" dirty="0">
                <a:solidFill>
                  <a:srgbClr val="000000"/>
                </a:solidFill>
              </a:rPr>
              <a:t>и</a:t>
            </a:r>
            <a:r>
              <a:rPr sz="1400" b="0" dirty="0" err="1">
                <a:solidFill>
                  <a:srgbClr val="000000"/>
                </a:solidFill>
              </a:rPr>
              <a:t>нтернет</a:t>
            </a:r>
            <a:r>
              <a:rPr sz="1400" b="0" dirty="0">
                <a:solidFill>
                  <a:srgbClr val="000000"/>
                </a:solidFill>
              </a:rPr>
              <a:t>.</a:t>
            </a:r>
            <a:r>
              <a:rPr lang="ru-RU" sz="1400" b="0" dirty="0">
                <a:solidFill>
                  <a:srgbClr val="000000"/>
                </a:solidFill>
              </a:rPr>
              <a:t> </a:t>
            </a:r>
            <a:r>
              <a:rPr sz="1400" b="0" dirty="0" err="1">
                <a:solidFill>
                  <a:srgbClr val="000000"/>
                </a:solidFill>
              </a:rPr>
              <a:t>Данные</a:t>
            </a:r>
            <a:r>
              <a:rPr sz="1400" b="0" dirty="0">
                <a:solidFill>
                  <a:srgbClr val="000000"/>
                </a:solidFill>
              </a:rPr>
              <a:t> с 2015, 4 000+ </a:t>
            </a:r>
          </a:p>
          <a:p>
            <a:pPr>
              <a:spcBef>
                <a:spcPts val="1200"/>
              </a:spcBef>
              <a:defRPr sz="1200" b="1">
                <a:solidFill>
                  <a:srgbClr val="535353"/>
                </a:solidFill>
              </a:defRPr>
            </a:pPr>
            <a:r>
              <a:rPr sz="1400" dirty="0">
                <a:solidFill>
                  <a:srgbClr val="000000"/>
                </a:solidFill>
              </a:rPr>
              <a:t>Consumer Scan Panel (CSP) </a:t>
            </a:r>
            <a:r>
              <a:rPr sz="1400" b="0" dirty="0">
                <a:solidFill>
                  <a:srgbClr val="000000"/>
                </a:solidFill>
              </a:rPr>
              <a:t>– </a:t>
            </a:r>
            <a:r>
              <a:rPr sz="1400" b="0" dirty="0" err="1">
                <a:solidFill>
                  <a:srgbClr val="000000"/>
                </a:solidFill>
              </a:rPr>
              <a:t>анализ</a:t>
            </a:r>
            <a:r>
              <a:rPr sz="1400" b="0" dirty="0">
                <a:solidFill>
                  <a:srgbClr val="000000"/>
                </a:solidFill>
              </a:rPr>
              <a:t> </a:t>
            </a:r>
            <a:r>
              <a:rPr sz="1400" b="0" dirty="0" err="1">
                <a:solidFill>
                  <a:srgbClr val="000000"/>
                </a:solidFill>
              </a:rPr>
              <a:t>динамических</a:t>
            </a:r>
            <a:r>
              <a:rPr sz="1400" b="0" dirty="0">
                <a:solidFill>
                  <a:srgbClr val="000000"/>
                </a:solidFill>
              </a:rPr>
              <a:t> </a:t>
            </a:r>
            <a:r>
              <a:rPr sz="1400" b="0" dirty="0" err="1">
                <a:solidFill>
                  <a:srgbClr val="000000"/>
                </a:solidFill>
              </a:rPr>
              <a:t>данных</a:t>
            </a:r>
            <a:r>
              <a:rPr sz="1400" b="0" dirty="0">
                <a:solidFill>
                  <a:srgbClr val="000000"/>
                </a:solidFill>
              </a:rPr>
              <a:t> о </a:t>
            </a:r>
            <a:r>
              <a:rPr sz="1400" b="0" dirty="0" err="1">
                <a:solidFill>
                  <a:srgbClr val="000000"/>
                </a:solidFill>
              </a:rPr>
              <a:t>потреблении</a:t>
            </a:r>
            <a:r>
              <a:rPr sz="1400" b="0" dirty="0">
                <a:solidFill>
                  <a:srgbClr val="000000"/>
                </a:solidFill>
              </a:rPr>
              <a:t>. </a:t>
            </a:r>
            <a:r>
              <a:rPr lang="ru-RU" sz="1400" b="0" dirty="0">
                <a:solidFill>
                  <a:srgbClr val="000000"/>
                </a:solidFill>
              </a:rPr>
              <a:t>        </a:t>
            </a:r>
            <a:r>
              <a:rPr sz="1400" b="0" dirty="0" err="1">
                <a:solidFill>
                  <a:srgbClr val="000000"/>
                </a:solidFill>
              </a:rPr>
              <a:t>Данные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sz="1400" b="0" dirty="0">
                <a:solidFill>
                  <a:srgbClr val="000000"/>
                </a:solidFill>
              </a:rPr>
              <a:t>с 2007 </a:t>
            </a:r>
            <a:r>
              <a:rPr sz="1400" b="0" dirty="0" err="1">
                <a:solidFill>
                  <a:srgbClr val="000000"/>
                </a:solidFill>
              </a:rPr>
              <a:t>года</a:t>
            </a:r>
            <a:r>
              <a:rPr sz="1400" b="0" dirty="0">
                <a:solidFill>
                  <a:srgbClr val="000000"/>
                </a:solidFill>
              </a:rPr>
              <a:t>, 40 000+ </a:t>
            </a:r>
          </a:p>
          <a:p>
            <a:pPr>
              <a:spcBef>
                <a:spcPts val="1200"/>
              </a:spcBef>
              <a:defRPr sz="1200" b="1">
                <a:solidFill>
                  <a:srgbClr val="535353"/>
                </a:solidFill>
              </a:defRPr>
            </a:pPr>
            <a:r>
              <a:rPr sz="1400" dirty="0">
                <a:solidFill>
                  <a:srgbClr val="000000"/>
                </a:solidFill>
              </a:rPr>
              <a:t>Online </a:t>
            </a:r>
            <a:r>
              <a:rPr sz="1400" dirty="0" err="1">
                <a:solidFill>
                  <a:srgbClr val="000000"/>
                </a:solidFill>
              </a:rPr>
              <a:t>Аccess</a:t>
            </a:r>
            <a:r>
              <a:rPr sz="1400" dirty="0">
                <a:solidFill>
                  <a:srgbClr val="000000"/>
                </a:solidFill>
              </a:rPr>
              <a:t> Panel </a:t>
            </a:r>
            <a:r>
              <a:rPr sz="1400" b="0" dirty="0">
                <a:solidFill>
                  <a:srgbClr val="000000"/>
                </a:solidFill>
              </a:rPr>
              <a:t>– </a:t>
            </a:r>
            <a:r>
              <a:rPr sz="1400" b="0" dirty="0" err="1">
                <a:solidFill>
                  <a:srgbClr val="000000"/>
                </a:solidFill>
              </a:rPr>
              <a:t>анализ</a:t>
            </a:r>
            <a:r>
              <a:rPr sz="1400" b="0" dirty="0">
                <a:solidFill>
                  <a:srgbClr val="000000"/>
                </a:solidFill>
              </a:rPr>
              <a:t> </a:t>
            </a:r>
            <a:r>
              <a:rPr sz="1400" b="0" dirty="0" err="1">
                <a:solidFill>
                  <a:srgbClr val="000000"/>
                </a:solidFill>
              </a:rPr>
              <a:t>сегментов</a:t>
            </a:r>
            <a:r>
              <a:rPr sz="1400" b="0" dirty="0">
                <a:solidFill>
                  <a:srgbClr val="000000"/>
                </a:solidFill>
              </a:rPr>
              <a:t> «</a:t>
            </a:r>
            <a:r>
              <a:rPr sz="1400" b="0" dirty="0" err="1">
                <a:solidFill>
                  <a:srgbClr val="000000"/>
                </a:solidFill>
              </a:rPr>
              <a:t>по</a:t>
            </a:r>
            <a:r>
              <a:rPr sz="1400" b="0" dirty="0">
                <a:solidFill>
                  <a:srgbClr val="000000"/>
                </a:solidFill>
              </a:rPr>
              <a:t> </a:t>
            </a:r>
            <a:r>
              <a:rPr sz="1400" b="0" dirty="0" err="1">
                <a:solidFill>
                  <a:srgbClr val="000000"/>
                </a:solidFill>
              </a:rPr>
              <a:t>запросу</a:t>
            </a:r>
            <a:r>
              <a:rPr sz="1400" b="0" dirty="0">
                <a:solidFill>
                  <a:srgbClr val="000000"/>
                </a:solidFill>
              </a:rPr>
              <a:t>» </a:t>
            </a:r>
            <a:r>
              <a:rPr sz="1400" b="0" dirty="0" err="1">
                <a:solidFill>
                  <a:srgbClr val="000000"/>
                </a:solidFill>
              </a:rPr>
              <a:t>через</a:t>
            </a:r>
            <a:r>
              <a:rPr sz="1400" b="0" dirty="0">
                <a:solidFill>
                  <a:srgbClr val="000000"/>
                </a:solidFill>
              </a:rPr>
              <a:t> </a:t>
            </a:r>
            <a:r>
              <a:rPr sz="1400" b="0" dirty="0" err="1">
                <a:solidFill>
                  <a:srgbClr val="000000"/>
                </a:solidFill>
              </a:rPr>
              <a:t>технологию</a:t>
            </a:r>
            <a:r>
              <a:rPr sz="1400" b="0" dirty="0">
                <a:solidFill>
                  <a:srgbClr val="000000"/>
                </a:solidFill>
              </a:rPr>
              <a:t> </a:t>
            </a:r>
            <a:r>
              <a:rPr sz="1400" b="0" dirty="0" err="1">
                <a:solidFill>
                  <a:srgbClr val="000000"/>
                </a:solidFill>
              </a:rPr>
              <a:t>онлайн-опросов</a:t>
            </a:r>
            <a:endParaRPr sz="1400" b="0" dirty="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  <a:defRPr sz="1200" b="1">
                <a:solidFill>
                  <a:srgbClr val="535353"/>
                </a:solidFill>
              </a:defRPr>
            </a:pPr>
            <a:r>
              <a:rPr sz="1400" dirty="0">
                <a:solidFill>
                  <a:srgbClr val="000000"/>
                </a:solidFill>
              </a:rPr>
              <a:t>BIG DATA </a:t>
            </a:r>
            <a:r>
              <a:rPr sz="1400" b="0" dirty="0">
                <a:solidFill>
                  <a:srgbClr val="000000"/>
                </a:solidFill>
              </a:rPr>
              <a:t>– «</a:t>
            </a:r>
            <a:r>
              <a:rPr sz="1400" b="0" dirty="0" err="1">
                <a:solidFill>
                  <a:srgbClr val="000000"/>
                </a:solidFill>
              </a:rPr>
              <a:t>большие</a:t>
            </a:r>
            <a:r>
              <a:rPr sz="1400" b="0" dirty="0">
                <a:solidFill>
                  <a:srgbClr val="000000"/>
                </a:solidFill>
              </a:rPr>
              <a:t> </a:t>
            </a:r>
            <a:r>
              <a:rPr sz="1400" b="0" dirty="0" err="1">
                <a:solidFill>
                  <a:srgbClr val="000000"/>
                </a:solidFill>
              </a:rPr>
              <a:t>данные</a:t>
            </a:r>
            <a:r>
              <a:rPr sz="1400" b="0" dirty="0">
                <a:solidFill>
                  <a:srgbClr val="000000"/>
                </a:solidFill>
              </a:rPr>
              <a:t>» </a:t>
            </a:r>
            <a:r>
              <a:rPr sz="1400" b="0" dirty="0" err="1">
                <a:solidFill>
                  <a:srgbClr val="000000"/>
                </a:solidFill>
              </a:rPr>
              <a:t>партнеров</a:t>
            </a:r>
            <a:r>
              <a:rPr sz="1400" b="0" dirty="0">
                <a:solidFill>
                  <a:srgbClr val="000000"/>
                </a:solidFill>
              </a:rPr>
              <a:t>, </a:t>
            </a:r>
            <a:r>
              <a:rPr sz="1400" b="0" dirty="0" err="1">
                <a:solidFill>
                  <a:srgbClr val="000000"/>
                </a:solidFill>
              </a:rPr>
              <a:t>клиентов</a:t>
            </a:r>
            <a:r>
              <a:rPr sz="1400" b="0" dirty="0">
                <a:solidFill>
                  <a:srgbClr val="000000"/>
                </a:solidFill>
              </a:rPr>
              <a:t>, </a:t>
            </a:r>
            <a:r>
              <a:rPr sz="1400" b="0" dirty="0" err="1">
                <a:solidFill>
                  <a:srgbClr val="000000"/>
                </a:solidFill>
              </a:rPr>
              <a:t>экосистем</a:t>
            </a:r>
            <a:r>
              <a:rPr sz="1400" b="0" dirty="0">
                <a:solidFill>
                  <a:srgbClr val="000000"/>
                </a:solidFill>
              </a:rPr>
              <a:t> и </a:t>
            </a:r>
            <a:r>
              <a:rPr sz="1400" b="0" dirty="0" err="1">
                <a:solidFill>
                  <a:srgbClr val="000000"/>
                </a:solidFill>
              </a:rPr>
              <a:t>государства</a:t>
            </a:r>
            <a:endParaRPr sz="1400" b="0" dirty="0">
              <a:solidFill>
                <a:srgbClr val="000000"/>
              </a:solidFill>
            </a:endParaRPr>
          </a:p>
        </p:txBody>
      </p:sp>
      <p:sp>
        <p:nvSpPr>
          <p:cNvPr id="39" name="TextBox 13">
            <a:extLst>
              <a:ext uri="{FF2B5EF4-FFF2-40B4-BE49-F238E27FC236}">
                <a16:creationId xmlns:a16="http://schemas.microsoft.com/office/drawing/2014/main" id="{584F93D3-A60C-924A-8A4B-5D9F4C0F5F8F}"/>
              </a:ext>
            </a:extLst>
          </p:cNvPr>
          <p:cNvSpPr txBox="1"/>
          <p:nvPr/>
        </p:nvSpPr>
        <p:spPr>
          <a:xfrm>
            <a:off x="7932370" y="959698"/>
            <a:ext cx="21184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A7A7A7"/>
                </a:solidFill>
              </a:defRPr>
            </a:pPr>
            <a:r>
              <a:rPr b="1" dirty="0">
                <a:solidFill>
                  <a:schemeClr val="bg1">
                    <a:lumMod val="50000"/>
                  </a:schemeClr>
                </a:solidFill>
              </a:rPr>
              <a:t>РАЗНЫЕ ТИПЫ BIG DATA</a:t>
            </a:r>
          </a:p>
        </p:txBody>
      </p:sp>
      <p:sp>
        <p:nvSpPr>
          <p:cNvPr id="40" name="Линия">
            <a:extLst>
              <a:ext uri="{FF2B5EF4-FFF2-40B4-BE49-F238E27FC236}">
                <a16:creationId xmlns:a16="http://schemas.microsoft.com/office/drawing/2014/main" id="{F6F7909E-E97E-5441-A20F-1FDF3619A49A}"/>
              </a:ext>
            </a:extLst>
          </p:cNvPr>
          <p:cNvSpPr/>
          <p:nvPr/>
        </p:nvSpPr>
        <p:spPr>
          <a:xfrm flipH="1">
            <a:off x="6134099" y="1513941"/>
            <a:ext cx="1931652" cy="969356"/>
          </a:xfrm>
          <a:prstGeom prst="line">
            <a:avLst/>
          </a:prstGeom>
          <a:ln w="28575">
            <a:solidFill>
              <a:srgbClr val="A7A7A7"/>
            </a:solidFill>
            <a:prstDash val="sysDot"/>
            <a:miter lim="400000"/>
            <a:head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" name="Линия">
            <a:extLst>
              <a:ext uri="{FF2B5EF4-FFF2-40B4-BE49-F238E27FC236}">
                <a16:creationId xmlns:a16="http://schemas.microsoft.com/office/drawing/2014/main" id="{0E0ACBE2-D2C9-1A47-9617-E7C2855A96B5}"/>
              </a:ext>
            </a:extLst>
          </p:cNvPr>
          <p:cNvSpPr/>
          <p:nvPr/>
        </p:nvSpPr>
        <p:spPr>
          <a:xfrm flipH="1">
            <a:off x="6134099" y="2693266"/>
            <a:ext cx="996893" cy="437731"/>
          </a:xfrm>
          <a:prstGeom prst="line">
            <a:avLst/>
          </a:prstGeom>
          <a:ln w="28575">
            <a:solidFill>
              <a:srgbClr val="A7A7A7"/>
            </a:solidFill>
            <a:prstDash val="sysDot"/>
            <a:miter lim="400000"/>
            <a:head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" name="Линия">
            <a:extLst>
              <a:ext uri="{FF2B5EF4-FFF2-40B4-BE49-F238E27FC236}">
                <a16:creationId xmlns:a16="http://schemas.microsoft.com/office/drawing/2014/main" id="{7C5E9675-D2D5-5840-9BBA-4066C41492DC}"/>
              </a:ext>
            </a:extLst>
          </p:cNvPr>
          <p:cNvSpPr/>
          <p:nvPr/>
        </p:nvSpPr>
        <p:spPr>
          <a:xfrm flipH="1">
            <a:off x="6134100" y="3784601"/>
            <a:ext cx="440352" cy="1"/>
          </a:xfrm>
          <a:prstGeom prst="line">
            <a:avLst/>
          </a:prstGeom>
          <a:ln w="28575">
            <a:solidFill>
              <a:srgbClr val="A7A7A7"/>
            </a:solidFill>
            <a:prstDash val="sysDot"/>
            <a:miter lim="400000"/>
            <a:head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Линия">
            <a:extLst>
              <a:ext uri="{FF2B5EF4-FFF2-40B4-BE49-F238E27FC236}">
                <a16:creationId xmlns:a16="http://schemas.microsoft.com/office/drawing/2014/main" id="{A340D00A-7B8B-4149-80AB-04754BCD29C2}"/>
              </a:ext>
            </a:extLst>
          </p:cNvPr>
          <p:cNvSpPr/>
          <p:nvPr/>
        </p:nvSpPr>
        <p:spPr>
          <a:xfrm flipH="1" flipV="1">
            <a:off x="6235699" y="4612279"/>
            <a:ext cx="1367204" cy="796780"/>
          </a:xfrm>
          <a:prstGeom prst="line">
            <a:avLst/>
          </a:prstGeom>
          <a:ln w="28575">
            <a:solidFill>
              <a:srgbClr val="A7A7A7"/>
            </a:solidFill>
            <a:prstDash val="sysDot"/>
            <a:miter lim="400000"/>
            <a:head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Линия">
            <a:extLst>
              <a:ext uri="{FF2B5EF4-FFF2-40B4-BE49-F238E27FC236}">
                <a16:creationId xmlns:a16="http://schemas.microsoft.com/office/drawing/2014/main" id="{BD777379-28DF-5F4E-AF0D-3B61830257DF}"/>
              </a:ext>
            </a:extLst>
          </p:cNvPr>
          <p:cNvSpPr/>
          <p:nvPr/>
        </p:nvSpPr>
        <p:spPr>
          <a:xfrm flipH="1">
            <a:off x="6134100" y="1973926"/>
            <a:ext cx="1570373" cy="1157071"/>
          </a:xfrm>
          <a:prstGeom prst="line">
            <a:avLst/>
          </a:prstGeom>
          <a:ln w="28575">
            <a:solidFill>
              <a:srgbClr val="A7A7A7"/>
            </a:solidFill>
            <a:prstDash val="sysDot"/>
            <a:miter lim="400000"/>
            <a:head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Линия">
            <a:extLst>
              <a:ext uri="{FF2B5EF4-FFF2-40B4-BE49-F238E27FC236}">
                <a16:creationId xmlns:a16="http://schemas.microsoft.com/office/drawing/2014/main" id="{F78CE0ED-B8C6-6343-97F5-134F0F0F6B75}"/>
              </a:ext>
            </a:extLst>
          </p:cNvPr>
          <p:cNvSpPr/>
          <p:nvPr/>
        </p:nvSpPr>
        <p:spPr>
          <a:xfrm flipH="1">
            <a:off x="6134100" y="1164996"/>
            <a:ext cx="995959" cy="1318301"/>
          </a:xfrm>
          <a:prstGeom prst="line">
            <a:avLst/>
          </a:prstGeom>
          <a:ln w="28575">
            <a:solidFill>
              <a:srgbClr val="A7A7A7"/>
            </a:solidFill>
            <a:prstDash val="sysDot"/>
            <a:miter lim="400000"/>
            <a:head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" name="Линия">
            <a:extLst>
              <a:ext uri="{FF2B5EF4-FFF2-40B4-BE49-F238E27FC236}">
                <a16:creationId xmlns:a16="http://schemas.microsoft.com/office/drawing/2014/main" id="{45A67ADB-47F5-9040-959D-EB21BCD70651}"/>
              </a:ext>
            </a:extLst>
          </p:cNvPr>
          <p:cNvSpPr/>
          <p:nvPr/>
        </p:nvSpPr>
        <p:spPr>
          <a:xfrm flipH="1">
            <a:off x="6235699" y="4612279"/>
            <a:ext cx="579938" cy="1"/>
          </a:xfrm>
          <a:prstGeom prst="line">
            <a:avLst/>
          </a:prstGeom>
          <a:ln w="28575">
            <a:solidFill>
              <a:srgbClr val="A7A7A7"/>
            </a:solidFill>
            <a:prstDash val="sysDot"/>
            <a:miter lim="400000"/>
            <a:head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" name="Линия">
            <a:extLst>
              <a:ext uri="{FF2B5EF4-FFF2-40B4-BE49-F238E27FC236}">
                <a16:creationId xmlns:a16="http://schemas.microsoft.com/office/drawing/2014/main" id="{B9C345AB-20BB-9545-9904-AD739D604256}"/>
              </a:ext>
            </a:extLst>
          </p:cNvPr>
          <p:cNvSpPr/>
          <p:nvPr/>
        </p:nvSpPr>
        <p:spPr>
          <a:xfrm flipH="1">
            <a:off x="6134099" y="2954223"/>
            <a:ext cx="830380" cy="830379"/>
          </a:xfrm>
          <a:prstGeom prst="line">
            <a:avLst/>
          </a:prstGeom>
          <a:ln w="28575">
            <a:solidFill>
              <a:srgbClr val="A7A7A7"/>
            </a:solidFill>
            <a:prstDash val="sysDot"/>
            <a:miter lim="400000"/>
            <a:headEnd type="oval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8" name="007-user.png" descr="007-user.png">
            <a:extLst>
              <a:ext uri="{FF2B5EF4-FFF2-40B4-BE49-F238E27FC236}">
                <a16:creationId xmlns:a16="http://schemas.microsoft.com/office/drawing/2014/main" id="{3732EC85-B994-7449-820B-FA6BE3308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263" y="3571194"/>
            <a:ext cx="350616" cy="3506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0977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D799276-9598-8F42-A56B-32DA79F710AA}"/>
              </a:ext>
            </a:extLst>
          </p:cNvPr>
          <p:cNvSpPr txBox="1">
            <a:spLocks/>
          </p:cNvSpPr>
          <p:nvPr/>
        </p:nvSpPr>
        <p:spPr>
          <a:xfrm>
            <a:off x="726605" y="2386815"/>
            <a:ext cx="10625607" cy="567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ru-RU" sz="20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364E118-B9EA-0643-A901-4259781F8D2C}"/>
              </a:ext>
            </a:extLst>
          </p:cNvPr>
          <p:cNvGrpSpPr/>
          <p:nvPr/>
        </p:nvGrpSpPr>
        <p:grpSpPr>
          <a:xfrm>
            <a:off x="-21771" y="0"/>
            <a:ext cx="12213771" cy="219456"/>
            <a:chOff x="-21771" y="0"/>
            <a:chExt cx="12213771" cy="219456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C8AD1D6-779D-FA4B-8498-329F92F35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0"/>
            <a:stretch/>
          </p:blipFill>
          <p:spPr>
            <a:xfrm>
              <a:off x="-21771" y="0"/>
              <a:ext cx="6858000" cy="21945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B7BA026-A3E8-B943-89DD-574183A2E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00" r="21904"/>
            <a:stretch/>
          </p:blipFill>
          <p:spPr>
            <a:xfrm>
              <a:off x="6836229" y="0"/>
              <a:ext cx="5355771" cy="219456"/>
            </a:xfrm>
            <a:prstGeom prst="rect">
              <a:avLst/>
            </a:prstGeom>
          </p:spPr>
        </p:pic>
      </p:grp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C7C6D33-7D9E-4944-8894-10ED99869276}"/>
              </a:ext>
            </a:extLst>
          </p:cNvPr>
          <p:cNvSpPr txBox="1">
            <a:spLocks/>
          </p:cNvSpPr>
          <p:nvPr/>
        </p:nvSpPr>
        <p:spPr>
          <a:xfrm>
            <a:off x="726605" y="313631"/>
            <a:ext cx="11465395" cy="12204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/>
              <a:t>Единая платформа управления</a:t>
            </a:r>
            <a:r>
              <a:rPr lang="en-US" dirty="0"/>
              <a:t> </a:t>
            </a:r>
            <a:r>
              <a:rPr lang="ru-RU" dirty="0"/>
              <a:t>и контроля эффективности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851B3FA-9C9B-9445-B774-8892DED49ECC}"/>
              </a:ext>
            </a:extLst>
          </p:cNvPr>
          <p:cNvGrpSpPr/>
          <p:nvPr/>
        </p:nvGrpSpPr>
        <p:grpSpPr>
          <a:xfrm>
            <a:off x="5827403" y="877806"/>
            <a:ext cx="5382244" cy="5102387"/>
            <a:chOff x="6122678" y="871324"/>
            <a:chExt cx="5382244" cy="5102387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EECEC57-2AE7-AD41-9E64-1E3661A22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22678" y="871324"/>
              <a:ext cx="5382244" cy="5102387"/>
            </a:xfrm>
            <a:prstGeom prst="rect">
              <a:avLst/>
            </a:prstGeom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C7E6B51E-CA73-C943-A98A-5020418A7061}"/>
                </a:ext>
              </a:extLst>
            </p:cNvPr>
            <p:cNvGrpSpPr/>
            <p:nvPr/>
          </p:nvGrpSpPr>
          <p:grpSpPr>
            <a:xfrm>
              <a:off x="6524934" y="2062102"/>
              <a:ext cx="4502745" cy="2119528"/>
              <a:chOff x="1295400" y="2062102"/>
              <a:chExt cx="4502745" cy="2119528"/>
            </a:xfrm>
          </p:grpSpPr>
          <p:pic>
            <p:nvPicPr>
              <p:cNvPr id="17" name="Рисунок 16">
                <a:hlinkClick r:id="rId6"/>
                <a:extLst>
                  <a:ext uri="{FF2B5EF4-FFF2-40B4-BE49-F238E27FC236}">
                    <a16:creationId xmlns:a16="http://schemas.microsoft.com/office/drawing/2014/main" id="{48EE3A09-6813-5344-9C70-3AE116D9FB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1547" r="1031" b="5292"/>
              <a:stretch/>
            </p:blipFill>
            <p:spPr>
              <a:xfrm>
                <a:off x="1313854" y="2062102"/>
                <a:ext cx="4484291" cy="2119528"/>
              </a:xfrm>
              <a:prstGeom prst="rect">
                <a:avLst/>
              </a:prstGeom>
            </p:spPr>
          </p:pic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DE75896D-8F5D-EE49-86A3-87CF50F60370}"/>
                  </a:ext>
                </a:extLst>
              </p:cNvPr>
              <p:cNvSpPr/>
              <p:nvPr/>
            </p:nvSpPr>
            <p:spPr>
              <a:xfrm>
                <a:off x="1295400" y="2133600"/>
                <a:ext cx="419100" cy="216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021ED210-D679-FD45-B442-1E12EFB54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389100" y="2144217"/>
                <a:ext cx="402561" cy="193356"/>
              </a:xfrm>
              <a:prstGeom prst="rect">
                <a:avLst/>
              </a:prstGeom>
            </p:spPr>
          </p:pic>
        </p:grp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8ED01D8-10B1-5B44-A286-B88C14296E20}"/>
              </a:ext>
            </a:extLst>
          </p:cNvPr>
          <p:cNvGrpSpPr/>
          <p:nvPr/>
        </p:nvGrpSpPr>
        <p:grpSpPr>
          <a:xfrm>
            <a:off x="1243796" y="1541844"/>
            <a:ext cx="3246437" cy="1887155"/>
            <a:chOff x="839788" y="1330648"/>
            <a:chExt cx="4289762" cy="249364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D0DA2B70-309B-0246-B7E8-71C16F478E8F}"/>
                </a:ext>
              </a:extLst>
            </p:cNvPr>
            <p:cNvSpPr/>
            <p:nvPr/>
          </p:nvSpPr>
          <p:spPr>
            <a:xfrm>
              <a:off x="839788" y="1330648"/>
              <a:ext cx="4289762" cy="2493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defTabSz="685800">
                <a:buClr>
                  <a:srgbClr val="FF8200"/>
                </a:buClr>
                <a:buFont typeface="Wingdings" panose="05000000000000000000" pitchFamily="2" charset="2"/>
                <a:buChar char="§"/>
              </a:pPr>
              <a:endParaRPr lang="ru-RU" sz="9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D39355D-D9F0-204A-9928-014022398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2000" r="4355" b="5324"/>
            <a:stretch/>
          </p:blipFill>
          <p:spPr>
            <a:xfrm>
              <a:off x="994738" y="1609911"/>
              <a:ext cx="3979862" cy="1935115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7388E5A-01B7-B84C-9995-6F7FD7A97AA6}"/>
              </a:ext>
            </a:extLst>
          </p:cNvPr>
          <p:cNvGrpSpPr/>
          <p:nvPr/>
        </p:nvGrpSpPr>
        <p:grpSpPr>
          <a:xfrm>
            <a:off x="1737055" y="3598316"/>
            <a:ext cx="3246437" cy="1887155"/>
            <a:chOff x="839788" y="3968750"/>
            <a:chExt cx="4289762" cy="2493640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619E7B4-7604-2C42-BD5C-CE5508206923}"/>
                </a:ext>
              </a:extLst>
            </p:cNvPr>
            <p:cNvSpPr/>
            <p:nvPr/>
          </p:nvSpPr>
          <p:spPr>
            <a:xfrm>
              <a:off x="839788" y="3968750"/>
              <a:ext cx="4289762" cy="2493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defTabSz="685800">
                <a:buClr>
                  <a:srgbClr val="FF8200"/>
                </a:buClr>
                <a:buFont typeface="Wingdings" panose="05000000000000000000" pitchFamily="2" charset="2"/>
                <a:buChar char="§"/>
              </a:pPr>
              <a:endParaRPr lang="ru-RU" sz="9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7AFDCF6-0A69-DE4D-87B4-298FFA216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12222" r="4881" b="5324"/>
            <a:stretch/>
          </p:blipFill>
          <p:spPr>
            <a:xfrm>
              <a:off x="994738" y="4181630"/>
              <a:ext cx="4077244" cy="1988070"/>
            </a:xfrm>
            <a:prstGeom prst="rect">
              <a:avLst/>
            </a:prstGeom>
          </p:spPr>
        </p:pic>
      </p:grpSp>
      <p:cxnSp>
        <p:nvCxnSpPr>
          <p:cNvPr id="26" name="Соединитель: уступ 29">
            <a:extLst>
              <a:ext uri="{FF2B5EF4-FFF2-40B4-BE49-F238E27FC236}">
                <a16:creationId xmlns:a16="http://schemas.microsoft.com/office/drawing/2014/main" id="{25B5A982-1F7A-FA43-9D4A-F4EAF89B4D4D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4490233" y="2485422"/>
            <a:ext cx="1605767" cy="642926"/>
          </a:xfrm>
          <a:prstGeom prst="bentConnector3">
            <a:avLst/>
          </a:prstGeom>
          <a:ln>
            <a:headEnd type="oval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Соединитель: уступ 32">
            <a:extLst>
              <a:ext uri="{FF2B5EF4-FFF2-40B4-BE49-F238E27FC236}">
                <a16:creationId xmlns:a16="http://schemas.microsoft.com/office/drawing/2014/main" id="{0324DB2F-468D-3948-A7D5-F4068F194F31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4983492" y="3830770"/>
            <a:ext cx="1069535" cy="711124"/>
          </a:xfrm>
          <a:prstGeom prst="bentConnector3">
            <a:avLst>
              <a:gd name="adj1" fmla="val 50000"/>
            </a:avLst>
          </a:prstGeom>
          <a:ln>
            <a:headEnd type="oval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3393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Ромир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8200"/>
      </a:accent1>
      <a:accent2>
        <a:srgbClr val="E56C1A"/>
      </a:accent2>
      <a:accent3>
        <a:srgbClr val="CE5E11"/>
      </a:accent3>
      <a:accent4>
        <a:srgbClr val="9B4308"/>
      </a:accent4>
      <a:accent5>
        <a:srgbClr val="F9CDAF"/>
      </a:accent5>
      <a:accent6>
        <a:srgbClr val="F4AE7F"/>
      </a:accent6>
      <a:hlink>
        <a:srgbClr val="4472C4"/>
      </a:hlink>
      <a:folHlink>
        <a:srgbClr val="954F72"/>
      </a:folHlink>
    </a:clrScheme>
    <a:fontScheme name="Ромир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76AEDAB6264A2408070D07A4C5B0D90" ma:contentTypeVersion="10" ma:contentTypeDescription="Создание документа." ma:contentTypeScope="" ma:versionID="4aa9178943b966b6d35af69448dfbab3">
  <xsd:schema xmlns:xsd="http://www.w3.org/2001/XMLSchema" xmlns:xs="http://www.w3.org/2001/XMLSchema" xmlns:p="http://schemas.microsoft.com/office/2006/metadata/properties" xmlns:ns3="24bedb85-4654-4060-bfee-9aef8d428993" xmlns:ns4="176f1ce0-ffa9-4916-ae3f-2b06b5dfc66f" targetNamespace="http://schemas.microsoft.com/office/2006/metadata/properties" ma:root="true" ma:fieldsID="9c008882bea5ba6489632be6d2273010" ns3:_="" ns4:_="">
    <xsd:import namespace="24bedb85-4654-4060-bfee-9aef8d428993"/>
    <xsd:import namespace="176f1ce0-ffa9-4916-ae3f-2b06b5dfc66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edb85-4654-4060-bfee-9aef8d4289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f1ce0-ffa9-4916-ae3f-2b06b5dfc6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ADA719-A913-4165-82DA-93F52B67F8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50331E-1F30-4F9C-899E-C01FEBB75374}">
  <ds:schemaRefs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24bedb85-4654-4060-bfee-9aef8d428993"/>
    <ds:schemaRef ds:uri="176f1ce0-ffa9-4916-ae3f-2b06b5dfc66f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A621F9A-62EB-4E84-8F64-CCCBF35222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bedb85-4654-4060-bfee-9aef8d428993"/>
    <ds:schemaRef ds:uri="176f1ce0-ffa9-4916-ae3f-2b06b5dfc6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23908</TotalTime>
  <Words>363</Words>
  <Application>Microsoft Macintosh PowerPoint</Application>
  <PresentationFormat>Широкоэкранный</PresentationFormat>
  <Paragraphs>60</Paragraphs>
  <Slides>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Calibri</vt:lpstr>
      <vt:lpstr>VAG Rounded Std Light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ПОКОЛЕНИЙ  В СОВРЕМЕННЫХ ИССЛЕДОВАНИЯХ</dc:title>
  <dc:creator>Kulakova Alena</dc:creator>
  <cp:lastModifiedBy>Milekhin Andrey</cp:lastModifiedBy>
  <cp:revision>1145</cp:revision>
  <dcterms:created xsi:type="dcterms:W3CDTF">2020-09-16T11:42:41Z</dcterms:created>
  <dcterms:modified xsi:type="dcterms:W3CDTF">2021-09-28T17:54:53Z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0x010100A76AEDAB6264A2408070D07A4C5B0D90</vt:lpwstr>
  </property>
</Properties>
</file>